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Catamaran"/>
      <p:regular r:id="rId23"/>
      <p:bold r:id="rId24"/>
    </p:embeddedFont>
    <p:embeddedFont>
      <p:font typeface="Roboto"/>
      <p:regular r:id="rId25"/>
      <p:bold r:id="rId26"/>
      <p:italic r:id="rId27"/>
      <p:boldItalic r:id="rId28"/>
    </p:embeddedFont>
    <p:embeddedFont>
      <p:font typeface="Fira Sans Extra Condensed Medium"/>
      <p:regular r:id="rId29"/>
      <p:bold r:id="rId30"/>
      <p:italic r:id="rId31"/>
      <p:boldItalic r:id="rId32"/>
    </p:embeddedFont>
    <p:embeddedFont>
      <p:font typeface="Livvic"/>
      <p:regular r:id="rId33"/>
      <p:bold r:id="rId34"/>
      <p:italic r:id="rId35"/>
      <p:boldItalic r:id="rId36"/>
    </p:embeddedFont>
    <p:embeddedFont>
      <p:font typeface="Catamaran Light"/>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atamaran-bold.fntdata"/><Relationship Id="rId23" Type="http://schemas.openxmlformats.org/officeDocument/2006/relationships/font" Target="fonts/Catamara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7.xml"/><Relationship Id="rId33" Type="http://schemas.openxmlformats.org/officeDocument/2006/relationships/font" Target="fonts/Livvic-regular.fntdata"/><Relationship Id="rId10" Type="http://schemas.openxmlformats.org/officeDocument/2006/relationships/slide" Target="slides/slide6.xml"/><Relationship Id="rId32" Type="http://schemas.openxmlformats.org/officeDocument/2006/relationships/font" Target="fonts/FiraSansExtraCondensedMedium-boldItalic.fntdata"/><Relationship Id="rId13" Type="http://schemas.openxmlformats.org/officeDocument/2006/relationships/slide" Target="slides/slide9.xml"/><Relationship Id="rId35" Type="http://schemas.openxmlformats.org/officeDocument/2006/relationships/font" Target="fonts/Livvic-italic.fntdata"/><Relationship Id="rId12" Type="http://schemas.openxmlformats.org/officeDocument/2006/relationships/slide" Target="slides/slide8.xml"/><Relationship Id="rId34" Type="http://schemas.openxmlformats.org/officeDocument/2006/relationships/font" Target="fonts/Livvic-bold.fntdata"/><Relationship Id="rId15" Type="http://schemas.openxmlformats.org/officeDocument/2006/relationships/slide" Target="slides/slide11.xml"/><Relationship Id="rId37" Type="http://schemas.openxmlformats.org/officeDocument/2006/relationships/font" Target="fonts/CatamaranLight-regular.fntdata"/><Relationship Id="rId14" Type="http://schemas.openxmlformats.org/officeDocument/2006/relationships/slide" Target="slides/slide10.xml"/><Relationship Id="rId36" Type="http://schemas.openxmlformats.org/officeDocument/2006/relationships/font" Target="fonts/Livvic-boldItalic.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CatamaranL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b09ebeb6c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b09ebeb6c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b09ebeb6c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b09ebeb6c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8055709f4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8055709f4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b09ebeb6c0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b09ebeb6c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b09ebeb6c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b09ebeb6c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09ebeb6c0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09ebeb6c0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b09ebeb6c0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b09ebeb6c0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8055709f4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8055709f4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8055709f4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8055709f4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3e13d9a7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3e13d9a7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8055709f4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8055709f4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8055709f4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8055709f4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8055709f4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8055709f4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8055709f4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8055709f4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8055709f4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8055709f4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8055709f4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8055709f4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8055709f4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8055709f4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data.cityofnewyork.u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1461719" y="3"/>
            <a:ext cx="7745506" cy="5143500"/>
          </a:xfrm>
          <a:prstGeom prst="rect">
            <a:avLst/>
          </a:prstGeom>
          <a:noFill/>
          <a:ln>
            <a:noFill/>
          </a:ln>
        </p:spPr>
      </p:pic>
      <p:sp>
        <p:nvSpPr>
          <p:cNvPr id="120" name="Google Shape;120;p22"/>
          <p:cNvSpPr/>
          <p:nvPr/>
        </p:nvSpPr>
        <p:spPr>
          <a:xfrm rot="5400000">
            <a:off x="1623700" y="13850"/>
            <a:ext cx="3358800" cy="5026500"/>
          </a:xfrm>
          <a:prstGeom prst="rect">
            <a:avLst/>
          </a:prstGeom>
          <a:solidFill>
            <a:srgbClr val="908269">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400">
                <a:solidFill>
                  <a:schemeClr val="lt1"/>
                </a:solidFill>
                <a:latin typeface="Catamaran"/>
                <a:ea typeface="Catamaran"/>
                <a:cs typeface="Catamaran"/>
                <a:sym typeface="Catamaran"/>
              </a:rPr>
              <a:t>Diya Mohan &amp; Sumana Chilakamarri</a:t>
            </a:r>
            <a:endParaRPr b="1" sz="1400">
              <a:solidFill>
                <a:schemeClr val="lt1"/>
              </a:solidFill>
              <a:latin typeface="Catamaran"/>
              <a:ea typeface="Catamaran"/>
              <a:cs typeface="Catamaran"/>
              <a:sym typeface="Catamaran"/>
            </a:endParaRPr>
          </a:p>
        </p:txBody>
      </p:sp>
      <p:sp>
        <p:nvSpPr>
          <p:cNvPr id="122" name="Google Shape;122;p22"/>
          <p:cNvSpPr txBox="1"/>
          <p:nvPr>
            <p:ph type="ctrTitle"/>
          </p:nvPr>
        </p:nvSpPr>
        <p:spPr>
          <a:xfrm>
            <a:off x="768050" y="1472625"/>
            <a:ext cx="5494200" cy="17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solidFill>
                  <a:schemeClr val="lt1"/>
                </a:solidFill>
              </a:rPr>
              <a:t>EMS Response in NYC: Data Manipulation  &amp; Analysis</a:t>
            </a:r>
            <a:endParaRPr sz="3800">
              <a:solidFill>
                <a:schemeClr val="lt1"/>
              </a:solidFill>
              <a:latin typeface="Livvic"/>
              <a:ea typeface="Livvic"/>
              <a:cs typeface="Livvic"/>
              <a:sym typeface="Livvic"/>
            </a:endParaRPr>
          </a:p>
        </p:txBody>
      </p:sp>
      <p:sp>
        <p:nvSpPr>
          <p:cNvPr id="123" name="Google Shape;123;p22"/>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p:nvPr/>
        </p:nvSpPr>
        <p:spPr>
          <a:xfrm rot="5400000">
            <a:off x="4273200" y="-4283700"/>
            <a:ext cx="597600" cy="91650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txBox="1"/>
          <p:nvPr>
            <p:ph type="ctrTitle"/>
          </p:nvPr>
        </p:nvSpPr>
        <p:spPr>
          <a:xfrm>
            <a:off x="5660600" y="-1422925"/>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Insight 1</a:t>
            </a:r>
            <a:endParaRPr/>
          </a:p>
        </p:txBody>
      </p:sp>
      <p:sp>
        <p:nvSpPr>
          <p:cNvPr id="239" name="Google Shape;239;p31"/>
          <p:cNvSpPr txBox="1"/>
          <p:nvPr>
            <p:ph idx="4294967295" type="ctrTitle"/>
          </p:nvPr>
        </p:nvSpPr>
        <p:spPr>
          <a:xfrm>
            <a:off x="5300900" y="4005700"/>
            <a:ext cx="3607500" cy="487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0" lang="en" sz="1400">
                <a:latin typeface="Catamaran"/>
                <a:ea typeface="Catamaran"/>
                <a:cs typeface="Catamaran"/>
                <a:sym typeface="Catamaran"/>
              </a:rPr>
              <a:t>This data helped us to </a:t>
            </a:r>
            <a:r>
              <a:rPr lang="en" sz="1400">
                <a:latin typeface="Catamaran"/>
                <a:ea typeface="Catamaran"/>
                <a:cs typeface="Catamaran"/>
                <a:sym typeface="Catamaran"/>
              </a:rPr>
              <a:t>rank the boroughs </a:t>
            </a:r>
            <a:r>
              <a:rPr b="0" lang="en" sz="1400">
                <a:latin typeface="Catamaran"/>
                <a:ea typeface="Catamaran"/>
                <a:cs typeface="Catamaran"/>
                <a:sym typeface="Catamaran"/>
              </a:rPr>
              <a:t>and recognize which ones fall under low-income and high-income in 2021.</a:t>
            </a:r>
            <a:endParaRPr b="0" sz="1400">
              <a:latin typeface="Catamaran"/>
              <a:ea typeface="Catamaran"/>
              <a:cs typeface="Catamaran"/>
              <a:sym typeface="Catamaran"/>
            </a:endParaRPr>
          </a:p>
        </p:txBody>
      </p:sp>
      <p:sp>
        <p:nvSpPr>
          <p:cNvPr id="240" name="Google Shape;240;p31"/>
          <p:cNvSpPr txBox="1"/>
          <p:nvPr/>
        </p:nvSpPr>
        <p:spPr>
          <a:xfrm>
            <a:off x="5794900" y="538725"/>
            <a:ext cx="3426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tamaran"/>
                <a:ea typeface="Catamaran"/>
                <a:cs typeface="Catamaran"/>
                <a:sym typeface="Catamaran"/>
              </a:rPr>
              <a:t>Boroughs such as the </a:t>
            </a:r>
            <a:r>
              <a:rPr lang="en" sz="1300">
                <a:solidFill>
                  <a:schemeClr val="dk1"/>
                </a:solidFill>
                <a:latin typeface="Catamaran"/>
                <a:ea typeface="Catamaran"/>
                <a:cs typeface="Catamaran"/>
                <a:sym typeface="Catamaran"/>
              </a:rPr>
              <a:t>Bronx and Brooklyn had the lowest median household incomes and highest </a:t>
            </a:r>
            <a:r>
              <a:rPr lang="en" sz="1300">
                <a:solidFill>
                  <a:schemeClr val="dk1"/>
                </a:solidFill>
                <a:latin typeface="Catamaran"/>
                <a:ea typeface="Catamaran"/>
                <a:cs typeface="Catamaran"/>
                <a:sym typeface="Catamaran"/>
              </a:rPr>
              <a:t>poverty</a:t>
            </a:r>
            <a:r>
              <a:rPr lang="en" sz="1300">
                <a:solidFill>
                  <a:schemeClr val="dk1"/>
                </a:solidFill>
                <a:latin typeface="Catamaran"/>
                <a:ea typeface="Catamaran"/>
                <a:cs typeface="Catamaran"/>
                <a:sym typeface="Catamaran"/>
              </a:rPr>
              <a:t> rates while boroughs such as Manhattan and Staten Island had the highest median incomes and lowest poverty rates in 2021.</a:t>
            </a:r>
            <a:endParaRPr sz="1300">
              <a:solidFill>
                <a:schemeClr val="dk1"/>
              </a:solidFill>
              <a:latin typeface="Catamaran"/>
              <a:ea typeface="Catamaran"/>
              <a:cs typeface="Catamaran"/>
              <a:sym typeface="Catamaran"/>
            </a:endParaRPr>
          </a:p>
        </p:txBody>
      </p:sp>
      <p:pic>
        <p:nvPicPr>
          <p:cNvPr id="241" name="Google Shape;241;p31"/>
          <p:cNvPicPr preferRelativeResize="0"/>
          <p:nvPr/>
        </p:nvPicPr>
        <p:blipFill>
          <a:blip r:embed="rId3">
            <a:alphaModFix/>
          </a:blip>
          <a:stretch>
            <a:fillRect/>
          </a:stretch>
        </p:blipFill>
        <p:spPr>
          <a:xfrm>
            <a:off x="3933503" y="1924128"/>
            <a:ext cx="4005374" cy="1754325"/>
          </a:xfrm>
          <a:prstGeom prst="rect">
            <a:avLst/>
          </a:prstGeom>
          <a:noFill/>
          <a:ln>
            <a:noFill/>
          </a:ln>
        </p:spPr>
      </p:pic>
      <p:pic>
        <p:nvPicPr>
          <p:cNvPr id="242" name="Google Shape;242;p31"/>
          <p:cNvPicPr preferRelativeResize="0"/>
          <p:nvPr/>
        </p:nvPicPr>
        <p:blipFill>
          <a:blip r:embed="rId4">
            <a:alphaModFix/>
          </a:blip>
          <a:stretch>
            <a:fillRect/>
          </a:stretch>
        </p:blipFill>
        <p:spPr>
          <a:xfrm>
            <a:off x="815300" y="228603"/>
            <a:ext cx="2565299" cy="3230050"/>
          </a:xfrm>
          <a:prstGeom prst="rect">
            <a:avLst/>
          </a:prstGeom>
          <a:noFill/>
          <a:ln>
            <a:noFill/>
          </a:ln>
        </p:spPr>
      </p:pic>
      <p:pic>
        <p:nvPicPr>
          <p:cNvPr id="243" name="Google Shape;243;p31"/>
          <p:cNvPicPr preferRelativeResize="0"/>
          <p:nvPr/>
        </p:nvPicPr>
        <p:blipFill>
          <a:blip r:embed="rId5">
            <a:alphaModFix/>
          </a:blip>
          <a:stretch>
            <a:fillRect/>
          </a:stretch>
        </p:blipFill>
        <p:spPr>
          <a:xfrm>
            <a:off x="123550" y="3818831"/>
            <a:ext cx="5405149" cy="9971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p:nvPr/>
        </p:nvSpPr>
        <p:spPr>
          <a:xfrm>
            <a:off x="7610100" y="-30000"/>
            <a:ext cx="1533900" cy="3798600"/>
          </a:xfrm>
          <a:prstGeom prst="rect">
            <a:avLst/>
          </a:prstGeom>
          <a:solidFill>
            <a:srgbClr val="908269">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249375" y="137125"/>
            <a:ext cx="2700000" cy="11652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ph type="ctrTitle"/>
          </p:nvPr>
        </p:nvSpPr>
        <p:spPr>
          <a:xfrm>
            <a:off x="7605981" y="-30003"/>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Insight 2</a:t>
            </a:r>
            <a:endParaRPr/>
          </a:p>
        </p:txBody>
      </p:sp>
      <p:sp>
        <p:nvSpPr>
          <p:cNvPr id="251" name="Google Shape;251;p32"/>
          <p:cNvSpPr txBox="1"/>
          <p:nvPr>
            <p:ph idx="4" type="ctrTitle"/>
          </p:nvPr>
        </p:nvSpPr>
        <p:spPr>
          <a:xfrm>
            <a:off x="6832025" y="4446300"/>
            <a:ext cx="2083800" cy="384900"/>
          </a:xfrm>
          <a:prstGeom prst="rect">
            <a:avLst/>
          </a:prstGeom>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t>We used masking to group by disposition code to see the patient outcomes per borough.</a:t>
            </a:r>
            <a:endParaRPr sz="1200"/>
          </a:p>
        </p:txBody>
      </p:sp>
      <p:sp>
        <p:nvSpPr>
          <p:cNvPr id="252" name="Google Shape;252;p32"/>
          <p:cNvSpPr txBox="1"/>
          <p:nvPr>
            <p:ph idx="2" type="ctrTitle"/>
          </p:nvPr>
        </p:nvSpPr>
        <p:spPr>
          <a:xfrm>
            <a:off x="320814" y="773400"/>
            <a:ext cx="2619300" cy="3849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Catamaran"/>
                <a:ea typeface="Catamaran"/>
                <a:cs typeface="Catamaran"/>
                <a:sym typeface="Catamaran"/>
              </a:rPr>
              <a:t>The lowest percent of EMS incidents treated and transported fall under lower-income boroughs such as Brooklyn and Bronx.</a:t>
            </a:r>
            <a:endParaRPr sz="1200">
              <a:solidFill>
                <a:schemeClr val="accent2"/>
              </a:solidFill>
              <a:latin typeface="Catamaran"/>
              <a:ea typeface="Catamaran"/>
              <a:cs typeface="Catamaran"/>
              <a:sym typeface="Catamaran"/>
            </a:endParaRPr>
          </a:p>
        </p:txBody>
      </p:sp>
      <p:pic>
        <p:nvPicPr>
          <p:cNvPr id="253" name="Google Shape;253;p32"/>
          <p:cNvPicPr preferRelativeResize="0"/>
          <p:nvPr/>
        </p:nvPicPr>
        <p:blipFill>
          <a:blip r:embed="rId3">
            <a:alphaModFix/>
          </a:blip>
          <a:stretch>
            <a:fillRect/>
          </a:stretch>
        </p:blipFill>
        <p:spPr>
          <a:xfrm>
            <a:off x="1488225" y="1347188"/>
            <a:ext cx="6041550" cy="1854525"/>
          </a:xfrm>
          <a:prstGeom prst="rect">
            <a:avLst/>
          </a:prstGeom>
          <a:noFill/>
          <a:ln>
            <a:noFill/>
          </a:ln>
        </p:spPr>
      </p:pic>
      <p:pic>
        <p:nvPicPr>
          <p:cNvPr id="254" name="Google Shape;254;p32"/>
          <p:cNvPicPr preferRelativeResize="0"/>
          <p:nvPr/>
        </p:nvPicPr>
        <p:blipFill>
          <a:blip r:embed="rId4">
            <a:alphaModFix/>
          </a:blip>
          <a:stretch>
            <a:fillRect/>
          </a:stretch>
        </p:blipFill>
        <p:spPr>
          <a:xfrm>
            <a:off x="96975" y="3246575"/>
            <a:ext cx="3316100" cy="1764424"/>
          </a:xfrm>
          <a:prstGeom prst="rect">
            <a:avLst/>
          </a:prstGeom>
          <a:noFill/>
          <a:ln>
            <a:noFill/>
          </a:ln>
        </p:spPr>
      </p:pic>
      <p:sp>
        <p:nvSpPr>
          <p:cNvPr id="255" name="Google Shape;255;p32"/>
          <p:cNvSpPr/>
          <p:nvPr/>
        </p:nvSpPr>
        <p:spPr>
          <a:xfrm>
            <a:off x="6091025" y="1429675"/>
            <a:ext cx="1325400" cy="17127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ctrTitle"/>
          </p:nvPr>
        </p:nvSpPr>
        <p:spPr>
          <a:xfrm>
            <a:off x="-1368100" y="-1328525"/>
            <a:ext cx="5333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 Visualization #1</a:t>
            </a:r>
            <a:endParaRPr/>
          </a:p>
        </p:txBody>
      </p:sp>
      <p:pic>
        <p:nvPicPr>
          <p:cNvPr id="261" name="Google Shape;261;p33"/>
          <p:cNvPicPr preferRelativeResize="0"/>
          <p:nvPr/>
        </p:nvPicPr>
        <p:blipFill>
          <a:blip r:embed="rId3">
            <a:alphaModFix/>
          </a:blip>
          <a:stretch>
            <a:fillRect/>
          </a:stretch>
        </p:blipFill>
        <p:spPr>
          <a:xfrm>
            <a:off x="1041025" y="1004850"/>
            <a:ext cx="7105101" cy="3910050"/>
          </a:xfrm>
          <a:prstGeom prst="rect">
            <a:avLst/>
          </a:prstGeom>
          <a:noFill/>
          <a:ln>
            <a:noFill/>
          </a:ln>
        </p:spPr>
      </p:pic>
      <p:sp>
        <p:nvSpPr>
          <p:cNvPr id="262" name="Google Shape;262;p33"/>
          <p:cNvSpPr/>
          <p:nvPr/>
        </p:nvSpPr>
        <p:spPr>
          <a:xfrm>
            <a:off x="6228375" y="137125"/>
            <a:ext cx="2700000" cy="11652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tamaran"/>
                <a:ea typeface="Catamaran"/>
                <a:cs typeface="Catamaran"/>
                <a:sym typeface="Catamaran"/>
              </a:rPr>
              <a:t>This bar graph supports our </a:t>
            </a:r>
            <a:r>
              <a:rPr b="1" lang="en">
                <a:solidFill>
                  <a:schemeClr val="lt1"/>
                </a:solidFill>
                <a:latin typeface="Catamaran"/>
                <a:ea typeface="Catamaran"/>
                <a:cs typeface="Catamaran"/>
                <a:sym typeface="Catamaran"/>
              </a:rPr>
              <a:t>second</a:t>
            </a:r>
            <a:r>
              <a:rPr b="1" lang="en">
                <a:solidFill>
                  <a:schemeClr val="dk1"/>
                </a:solidFill>
                <a:latin typeface="Catamaran"/>
                <a:ea typeface="Catamaran"/>
                <a:cs typeface="Catamaran"/>
                <a:sym typeface="Catamaran"/>
              </a:rPr>
              <a:t> insight: the % treated for lower income boroughs is lower than that of higher income boroughs</a:t>
            </a:r>
            <a:endParaRPr b="1">
              <a:solidFill>
                <a:schemeClr val="dk1"/>
              </a:solidFill>
              <a:latin typeface="Catamaran"/>
              <a:ea typeface="Catamaran"/>
              <a:cs typeface="Catamaran"/>
              <a:sym typeface="Catamar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p:nvPr/>
        </p:nvSpPr>
        <p:spPr>
          <a:xfrm>
            <a:off x="136450" y="2823425"/>
            <a:ext cx="4974000" cy="8415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rot="5400000">
            <a:off x="4205250" y="-4275325"/>
            <a:ext cx="733500" cy="91650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txBox="1"/>
          <p:nvPr>
            <p:ph type="ctrTitle"/>
          </p:nvPr>
        </p:nvSpPr>
        <p:spPr>
          <a:xfrm rot="818">
            <a:off x="149059" y="134249"/>
            <a:ext cx="2522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 #3</a:t>
            </a:r>
            <a:endParaRPr/>
          </a:p>
        </p:txBody>
      </p:sp>
      <p:sp>
        <p:nvSpPr>
          <p:cNvPr id="270" name="Google Shape;270;p34"/>
          <p:cNvSpPr txBox="1"/>
          <p:nvPr>
            <p:ph idx="4294967295" type="ctrTitle"/>
          </p:nvPr>
        </p:nvSpPr>
        <p:spPr>
          <a:xfrm>
            <a:off x="2601551" y="1072400"/>
            <a:ext cx="1323300" cy="38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rPr>
              <a:t>MERCURY</a:t>
            </a:r>
            <a:endParaRPr sz="1800">
              <a:solidFill>
                <a:schemeClr val="lt1"/>
              </a:solidFill>
            </a:endParaRPr>
          </a:p>
        </p:txBody>
      </p:sp>
      <p:sp>
        <p:nvSpPr>
          <p:cNvPr id="271" name="Google Shape;271;p34"/>
          <p:cNvSpPr txBox="1"/>
          <p:nvPr>
            <p:ph idx="4294967295" type="ctrTitle"/>
          </p:nvPr>
        </p:nvSpPr>
        <p:spPr>
          <a:xfrm>
            <a:off x="2671440" y="3769654"/>
            <a:ext cx="1253400" cy="38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rPr>
              <a:t>VENUS</a:t>
            </a:r>
            <a:endParaRPr sz="1800">
              <a:solidFill>
                <a:schemeClr val="lt1"/>
              </a:solidFill>
            </a:endParaRPr>
          </a:p>
        </p:txBody>
      </p:sp>
      <p:sp>
        <p:nvSpPr>
          <p:cNvPr id="272" name="Google Shape;272;p34"/>
          <p:cNvSpPr txBox="1"/>
          <p:nvPr>
            <p:ph idx="4294967295" type="ctrTitle"/>
          </p:nvPr>
        </p:nvSpPr>
        <p:spPr>
          <a:xfrm>
            <a:off x="4323057" y="1072400"/>
            <a:ext cx="12534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MARS</a:t>
            </a:r>
            <a:endParaRPr sz="1800">
              <a:solidFill>
                <a:schemeClr val="lt1"/>
              </a:solidFill>
            </a:endParaRPr>
          </a:p>
        </p:txBody>
      </p:sp>
      <p:sp>
        <p:nvSpPr>
          <p:cNvPr id="273" name="Google Shape;273;p34"/>
          <p:cNvSpPr txBox="1"/>
          <p:nvPr>
            <p:ph idx="4294967295" type="ctrTitle"/>
          </p:nvPr>
        </p:nvSpPr>
        <p:spPr>
          <a:xfrm>
            <a:off x="4310310" y="3769654"/>
            <a:ext cx="12534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SATURN</a:t>
            </a:r>
            <a:endParaRPr sz="1800">
              <a:solidFill>
                <a:schemeClr val="lt1"/>
              </a:solidFill>
            </a:endParaRPr>
          </a:p>
        </p:txBody>
      </p:sp>
      <p:sp>
        <p:nvSpPr>
          <p:cNvPr id="274" name="Google Shape;274;p34"/>
          <p:cNvSpPr txBox="1"/>
          <p:nvPr>
            <p:ph idx="4294967295" type="subTitle"/>
          </p:nvPr>
        </p:nvSpPr>
        <p:spPr>
          <a:xfrm flipH="1">
            <a:off x="2594200" y="1457300"/>
            <a:ext cx="1323300" cy="753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000">
                <a:solidFill>
                  <a:schemeClr val="lt1"/>
                </a:solidFill>
              </a:rPr>
              <a:t>Mercury is the closest planet to the Sun and the smallest one in the Solar System</a:t>
            </a:r>
            <a:endParaRPr sz="1000">
              <a:solidFill>
                <a:schemeClr val="lt1"/>
              </a:solidFill>
            </a:endParaRPr>
          </a:p>
        </p:txBody>
      </p:sp>
      <p:pic>
        <p:nvPicPr>
          <p:cNvPr id="275" name="Google Shape;275;p34"/>
          <p:cNvPicPr preferRelativeResize="0"/>
          <p:nvPr/>
        </p:nvPicPr>
        <p:blipFill>
          <a:blip r:embed="rId3">
            <a:alphaModFix/>
          </a:blip>
          <a:stretch>
            <a:fillRect/>
          </a:stretch>
        </p:blipFill>
        <p:spPr>
          <a:xfrm>
            <a:off x="5197473" y="2687025"/>
            <a:ext cx="3752575" cy="2363624"/>
          </a:xfrm>
          <a:prstGeom prst="rect">
            <a:avLst/>
          </a:prstGeom>
          <a:noFill/>
          <a:ln>
            <a:noFill/>
          </a:ln>
        </p:spPr>
      </p:pic>
      <p:pic>
        <p:nvPicPr>
          <p:cNvPr id="276" name="Google Shape;276;p34"/>
          <p:cNvPicPr preferRelativeResize="0"/>
          <p:nvPr/>
        </p:nvPicPr>
        <p:blipFill>
          <a:blip r:embed="rId4">
            <a:alphaModFix/>
          </a:blip>
          <a:stretch>
            <a:fillRect/>
          </a:stretch>
        </p:blipFill>
        <p:spPr>
          <a:xfrm>
            <a:off x="997800" y="1031612"/>
            <a:ext cx="6925025" cy="1487025"/>
          </a:xfrm>
          <a:prstGeom prst="rect">
            <a:avLst/>
          </a:prstGeom>
          <a:noFill/>
          <a:ln>
            <a:noFill/>
          </a:ln>
        </p:spPr>
      </p:pic>
      <p:sp>
        <p:nvSpPr>
          <p:cNvPr id="277" name="Google Shape;277;p34"/>
          <p:cNvSpPr txBox="1"/>
          <p:nvPr/>
        </p:nvSpPr>
        <p:spPr>
          <a:xfrm>
            <a:off x="152400" y="3715925"/>
            <a:ext cx="49740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tamaran Light"/>
                <a:ea typeface="Catamaran Light"/>
                <a:cs typeface="Catamaran Light"/>
                <a:sym typeface="Catamaran Light"/>
              </a:rPr>
              <a:t>We ran an ordinary linear regression between the two variables and found residuals for incident response times:</a:t>
            </a:r>
            <a:endParaRPr sz="1300">
              <a:latin typeface="Catamaran Light"/>
              <a:ea typeface="Catamaran Light"/>
              <a:cs typeface="Catamaran Light"/>
              <a:sym typeface="Catamaran Light"/>
            </a:endParaRPr>
          </a:p>
          <a:p>
            <a:pPr indent="-311150" lvl="0" marL="457200" rtl="0" algn="l">
              <a:spcBef>
                <a:spcPts val="0"/>
              </a:spcBef>
              <a:spcAft>
                <a:spcPts val="0"/>
              </a:spcAft>
              <a:buSzPts val="1300"/>
              <a:buFont typeface="Catamaran Light"/>
              <a:buChar char="-"/>
            </a:pPr>
            <a:r>
              <a:rPr lang="en" sz="1300">
                <a:latin typeface="Catamaran Light"/>
                <a:ea typeface="Catamaran Light"/>
                <a:cs typeface="Catamaran Light"/>
                <a:sym typeface="Catamaran Light"/>
              </a:rPr>
              <a:t>defined as the actual incident response time minus the predicted incident response time based on our linear regression</a:t>
            </a:r>
            <a:endParaRPr sz="1300">
              <a:latin typeface="Catamaran Light"/>
              <a:ea typeface="Catamaran Light"/>
              <a:cs typeface="Catamaran Light"/>
              <a:sym typeface="Catamaran Light"/>
            </a:endParaRPr>
          </a:p>
          <a:p>
            <a:pPr indent="-311150" lvl="0" marL="457200" rtl="0" algn="l">
              <a:spcBef>
                <a:spcPts val="0"/>
              </a:spcBef>
              <a:spcAft>
                <a:spcPts val="0"/>
              </a:spcAft>
              <a:buSzPts val="1300"/>
              <a:buFont typeface="Catamaran Light"/>
              <a:buChar char="-"/>
            </a:pPr>
            <a:r>
              <a:rPr lang="en" sz="1300">
                <a:latin typeface="Catamaran Light"/>
                <a:ea typeface="Catamaran Light"/>
                <a:cs typeface="Catamaran Light"/>
                <a:sym typeface="Catamaran Light"/>
              </a:rPr>
              <a:t>for each borough, we counted the positive residuals and the negative residuals</a:t>
            </a:r>
            <a:endParaRPr sz="1300">
              <a:latin typeface="Catamaran Light"/>
              <a:ea typeface="Catamaran Light"/>
              <a:cs typeface="Catamaran Light"/>
              <a:sym typeface="Catamaran Light"/>
            </a:endParaRPr>
          </a:p>
          <a:p>
            <a:pPr indent="0" lvl="0" marL="0" rtl="0" algn="l">
              <a:spcBef>
                <a:spcPts val="0"/>
              </a:spcBef>
              <a:spcAft>
                <a:spcPts val="0"/>
              </a:spcAft>
              <a:buNone/>
            </a:pPr>
            <a:r>
              <a:t/>
            </a:r>
            <a:endParaRPr sz="1300">
              <a:latin typeface="Catamaran Light"/>
              <a:ea typeface="Catamaran Light"/>
              <a:cs typeface="Catamaran Light"/>
              <a:sym typeface="Catamaran Light"/>
            </a:endParaRPr>
          </a:p>
        </p:txBody>
      </p:sp>
      <p:sp>
        <p:nvSpPr>
          <p:cNvPr id="278" name="Google Shape;278;p34"/>
          <p:cNvSpPr txBox="1"/>
          <p:nvPr/>
        </p:nvSpPr>
        <p:spPr>
          <a:xfrm>
            <a:off x="270400" y="2833375"/>
            <a:ext cx="4927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Catamaran"/>
                <a:ea typeface="Catamaran"/>
                <a:cs typeface="Catamaran"/>
                <a:sym typeface="Catamaran"/>
              </a:rPr>
              <a:t>Lower income boroughs (Bronx) had the greatest percentage of their cases where actual response time was less than predicted as opposed to higher income boroughs such as Manhattan and Staten Island.</a:t>
            </a:r>
            <a:endParaRPr b="1" sz="1200">
              <a:latin typeface="Catamaran"/>
              <a:ea typeface="Catamaran"/>
              <a:cs typeface="Catamaran"/>
              <a:sym typeface="Catamaran"/>
            </a:endParaRPr>
          </a:p>
          <a:p>
            <a:pPr indent="0" lvl="0" marL="0" rtl="0" algn="l">
              <a:spcBef>
                <a:spcPts val="0"/>
              </a:spcBef>
              <a:spcAft>
                <a:spcPts val="0"/>
              </a:spcAft>
              <a:buNone/>
            </a:pPr>
            <a:r>
              <a:t/>
            </a:r>
            <a:endParaRPr b="1" sz="1200">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a:blip r:embed="rId3">
            <a:alphaModFix/>
          </a:blip>
          <a:stretch>
            <a:fillRect/>
          </a:stretch>
        </p:blipFill>
        <p:spPr>
          <a:xfrm>
            <a:off x="1209025" y="510850"/>
            <a:ext cx="6762925" cy="3721725"/>
          </a:xfrm>
          <a:prstGeom prst="rect">
            <a:avLst/>
          </a:prstGeom>
          <a:noFill/>
          <a:ln>
            <a:noFill/>
          </a:ln>
        </p:spPr>
      </p:pic>
      <p:sp>
        <p:nvSpPr>
          <p:cNvPr id="284" name="Google Shape;284;p35"/>
          <p:cNvSpPr txBox="1"/>
          <p:nvPr>
            <p:ph type="ctrTitle"/>
          </p:nvPr>
        </p:nvSpPr>
        <p:spPr>
          <a:xfrm>
            <a:off x="-1442550" y="-1328525"/>
            <a:ext cx="5333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 Visualization #2</a:t>
            </a:r>
            <a:endParaRPr/>
          </a:p>
        </p:txBody>
      </p:sp>
      <p:pic>
        <p:nvPicPr>
          <p:cNvPr id="285" name="Google Shape;285;p35"/>
          <p:cNvPicPr preferRelativeResize="0"/>
          <p:nvPr/>
        </p:nvPicPr>
        <p:blipFill rotWithShape="1">
          <a:blip r:embed="rId4">
            <a:alphaModFix/>
          </a:blip>
          <a:srcRect b="13472" l="0" r="0" t="0"/>
          <a:stretch/>
        </p:blipFill>
        <p:spPr>
          <a:xfrm>
            <a:off x="74475" y="3989775"/>
            <a:ext cx="4482626" cy="1123575"/>
          </a:xfrm>
          <a:prstGeom prst="rect">
            <a:avLst/>
          </a:prstGeom>
          <a:noFill/>
          <a:ln>
            <a:noFill/>
          </a:ln>
        </p:spPr>
      </p:pic>
      <p:sp>
        <p:nvSpPr>
          <p:cNvPr id="286" name="Google Shape;286;p35"/>
          <p:cNvSpPr txBox="1"/>
          <p:nvPr/>
        </p:nvSpPr>
        <p:spPr>
          <a:xfrm>
            <a:off x="4959200" y="3997463"/>
            <a:ext cx="42741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atamaran"/>
              <a:buChar char="●"/>
            </a:pPr>
            <a:r>
              <a:rPr lang="en" sz="1200">
                <a:latin typeface="Catamaran"/>
                <a:ea typeface="Catamaran"/>
                <a:cs typeface="Catamaran"/>
                <a:sym typeface="Catamaran"/>
              </a:rPr>
              <a:t>This visual supports the regression made in insight 3: it displays the strong, positive correlation in Dispatch response time vs Incident response time</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n" sz="1200">
                <a:latin typeface="Catamaran"/>
                <a:ea typeface="Catamaran"/>
                <a:cs typeface="Catamaran"/>
                <a:sym typeface="Catamaran"/>
              </a:rPr>
              <a:t>Shows the different boroughs and where their data points lie, clusters in data, etc.</a:t>
            </a:r>
            <a:endParaRPr sz="1200">
              <a:latin typeface="Catamaran"/>
              <a:ea typeface="Catamaran"/>
              <a:cs typeface="Catamaran"/>
              <a:sym typeface="Catamar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p:nvPr/>
        </p:nvSpPr>
        <p:spPr>
          <a:xfrm rot="5400000">
            <a:off x="4273200" y="-4283700"/>
            <a:ext cx="597600" cy="91650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txBox="1"/>
          <p:nvPr>
            <p:ph type="ctrTitle"/>
          </p:nvPr>
        </p:nvSpPr>
        <p:spPr>
          <a:xfrm>
            <a:off x="5660600" y="-895350"/>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Insight 4</a:t>
            </a:r>
            <a:endParaRPr/>
          </a:p>
        </p:txBody>
      </p:sp>
      <p:sp>
        <p:nvSpPr>
          <p:cNvPr id="293" name="Google Shape;293;p36"/>
          <p:cNvSpPr/>
          <p:nvPr/>
        </p:nvSpPr>
        <p:spPr>
          <a:xfrm>
            <a:off x="5720425" y="1539750"/>
            <a:ext cx="3352500" cy="1483500"/>
          </a:xfrm>
          <a:prstGeom prst="rect">
            <a:avLst/>
          </a:prstGeom>
          <a:solidFill>
            <a:srgbClr val="CFC3AC">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txBox="1"/>
          <p:nvPr>
            <p:ph idx="4294967295" type="ctrTitle"/>
          </p:nvPr>
        </p:nvSpPr>
        <p:spPr>
          <a:xfrm>
            <a:off x="5300900" y="1539750"/>
            <a:ext cx="3607500" cy="487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0" lang="en" sz="1400">
                <a:latin typeface="Catamaran"/>
                <a:ea typeface="Catamaran"/>
                <a:cs typeface="Catamaran"/>
                <a:sym typeface="Catamaran"/>
              </a:rPr>
              <a:t>We used aggregate methods to find the average and median, both measures of center, of the incident response time in each borough and sorted them from highest response time to lowest response time.</a:t>
            </a:r>
            <a:endParaRPr b="0" sz="1400">
              <a:latin typeface="Catamaran"/>
              <a:ea typeface="Catamaran"/>
              <a:cs typeface="Catamaran"/>
              <a:sym typeface="Catamaran"/>
            </a:endParaRPr>
          </a:p>
        </p:txBody>
      </p:sp>
      <p:sp>
        <p:nvSpPr>
          <p:cNvPr id="295" name="Google Shape;295;p36"/>
          <p:cNvSpPr txBox="1"/>
          <p:nvPr/>
        </p:nvSpPr>
        <p:spPr>
          <a:xfrm>
            <a:off x="239975" y="708450"/>
            <a:ext cx="653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tamaran"/>
                <a:ea typeface="Catamaran"/>
                <a:cs typeface="Catamaran"/>
                <a:sym typeface="Catamaran"/>
              </a:rPr>
              <a:t>Lower income boroughs have a higher mean and median incident response time as compared to higher income boroughs.</a:t>
            </a:r>
            <a:endParaRPr>
              <a:solidFill>
                <a:schemeClr val="dk1"/>
              </a:solidFill>
              <a:latin typeface="Catamaran"/>
              <a:ea typeface="Catamaran"/>
              <a:cs typeface="Catamaran"/>
              <a:sym typeface="Catamaran"/>
            </a:endParaRPr>
          </a:p>
        </p:txBody>
      </p:sp>
      <p:pic>
        <p:nvPicPr>
          <p:cNvPr id="296" name="Google Shape;296;p36"/>
          <p:cNvPicPr preferRelativeResize="0"/>
          <p:nvPr/>
        </p:nvPicPr>
        <p:blipFill>
          <a:blip r:embed="rId3">
            <a:alphaModFix/>
          </a:blip>
          <a:stretch>
            <a:fillRect/>
          </a:stretch>
        </p:blipFill>
        <p:spPr>
          <a:xfrm>
            <a:off x="89200" y="1693463"/>
            <a:ext cx="5571400" cy="1065309"/>
          </a:xfrm>
          <a:prstGeom prst="rect">
            <a:avLst/>
          </a:prstGeom>
          <a:noFill/>
          <a:ln>
            <a:noFill/>
          </a:ln>
        </p:spPr>
      </p:pic>
      <p:pic>
        <p:nvPicPr>
          <p:cNvPr id="297" name="Google Shape;297;p36"/>
          <p:cNvPicPr preferRelativeResize="0"/>
          <p:nvPr/>
        </p:nvPicPr>
        <p:blipFill>
          <a:blip r:embed="rId4">
            <a:alphaModFix/>
          </a:blip>
          <a:stretch>
            <a:fillRect/>
          </a:stretch>
        </p:blipFill>
        <p:spPr>
          <a:xfrm>
            <a:off x="152400" y="3245025"/>
            <a:ext cx="6042876" cy="1746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p:nvPr/>
        </p:nvSpPr>
        <p:spPr>
          <a:xfrm flipH="1" rot="-5400000">
            <a:off x="-957850" y="957900"/>
            <a:ext cx="5140800" cy="32250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txBox="1"/>
          <p:nvPr>
            <p:ph type="ctrTitle"/>
          </p:nvPr>
        </p:nvSpPr>
        <p:spPr>
          <a:xfrm>
            <a:off x="-983950" y="-1270018"/>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Insight 5</a:t>
            </a:r>
            <a:endParaRPr/>
          </a:p>
        </p:txBody>
      </p:sp>
      <p:pic>
        <p:nvPicPr>
          <p:cNvPr id="304" name="Google Shape;304;p37"/>
          <p:cNvPicPr preferRelativeResize="0"/>
          <p:nvPr/>
        </p:nvPicPr>
        <p:blipFill>
          <a:blip r:embed="rId3">
            <a:alphaModFix/>
          </a:blip>
          <a:stretch>
            <a:fillRect/>
          </a:stretch>
        </p:blipFill>
        <p:spPr>
          <a:xfrm>
            <a:off x="3238652" y="1569900"/>
            <a:ext cx="5789698" cy="1301575"/>
          </a:xfrm>
          <a:prstGeom prst="rect">
            <a:avLst/>
          </a:prstGeom>
          <a:noFill/>
          <a:ln>
            <a:noFill/>
          </a:ln>
        </p:spPr>
      </p:pic>
      <p:pic>
        <p:nvPicPr>
          <p:cNvPr id="305" name="Google Shape;305;p37"/>
          <p:cNvPicPr preferRelativeResize="0"/>
          <p:nvPr/>
        </p:nvPicPr>
        <p:blipFill>
          <a:blip r:embed="rId4">
            <a:alphaModFix/>
          </a:blip>
          <a:stretch>
            <a:fillRect/>
          </a:stretch>
        </p:blipFill>
        <p:spPr>
          <a:xfrm>
            <a:off x="3395500" y="3216325"/>
            <a:ext cx="5664000" cy="1770925"/>
          </a:xfrm>
          <a:prstGeom prst="rect">
            <a:avLst/>
          </a:prstGeom>
          <a:noFill/>
          <a:ln>
            <a:noFill/>
          </a:ln>
        </p:spPr>
      </p:pic>
      <p:sp>
        <p:nvSpPr>
          <p:cNvPr id="306" name="Google Shape;306;p37"/>
          <p:cNvSpPr txBox="1"/>
          <p:nvPr/>
        </p:nvSpPr>
        <p:spPr>
          <a:xfrm>
            <a:off x="3395500" y="0"/>
            <a:ext cx="566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tamaran"/>
                <a:ea typeface="Catamaran"/>
                <a:cs typeface="Catamaran"/>
                <a:sym typeface="Catamaran"/>
              </a:rPr>
              <a:t>Lower income boroughs, including the Bronx and Brooklyn, have a greater spread of incident response times than higher income boroughs, including Manhattan.</a:t>
            </a:r>
            <a:endParaRPr b="1" sz="1500">
              <a:latin typeface="Catamaran"/>
              <a:ea typeface="Catamaran"/>
              <a:cs typeface="Catamaran"/>
              <a:sym typeface="Catamaran"/>
            </a:endParaRPr>
          </a:p>
          <a:p>
            <a:pPr indent="0" lvl="0" marL="0" rtl="0" algn="l">
              <a:spcBef>
                <a:spcPts val="0"/>
              </a:spcBef>
              <a:spcAft>
                <a:spcPts val="0"/>
              </a:spcAft>
              <a:buNone/>
            </a:pPr>
            <a:r>
              <a:t/>
            </a:r>
            <a:endParaRPr b="1" sz="1500">
              <a:latin typeface="Catamaran"/>
              <a:ea typeface="Catamaran"/>
              <a:cs typeface="Catamaran"/>
              <a:sym typeface="Catamaran"/>
            </a:endParaRPr>
          </a:p>
        </p:txBody>
      </p:sp>
      <p:sp>
        <p:nvSpPr>
          <p:cNvPr id="307" name="Google Shape;307;p37"/>
          <p:cNvSpPr txBox="1"/>
          <p:nvPr/>
        </p:nvSpPr>
        <p:spPr>
          <a:xfrm>
            <a:off x="225050" y="1224675"/>
            <a:ext cx="26940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tamaran"/>
                <a:ea typeface="Catamaran"/>
                <a:cs typeface="Catamaran"/>
                <a:sym typeface="Catamaran"/>
              </a:rPr>
              <a:t>The spread of data varies significantly from borough to borough:</a:t>
            </a:r>
            <a:endParaRPr sz="1500">
              <a:latin typeface="Catamaran"/>
              <a:ea typeface="Catamaran"/>
              <a:cs typeface="Catamaran"/>
              <a:sym typeface="Catamaran"/>
            </a:endParaRPr>
          </a:p>
          <a:p>
            <a:pPr indent="0" lvl="0" marL="0" rtl="0" algn="l">
              <a:spcBef>
                <a:spcPts val="0"/>
              </a:spcBef>
              <a:spcAft>
                <a:spcPts val="0"/>
              </a:spcAft>
              <a:buNone/>
            </a:pPr>
            <a:r>
              <a:t/>
            </a:r>
            <a:endParaRPr sz="1500">
              <a:latin typeface="Catamaran"/>
              <a:ea typeface="Catamaran"/>
              <a:cs typeface="Catamaran"/>
              <a:sym typeface="Catamaran"/>
            </a:endParaRPr>
          </a:p>
          <a:p>
            <a:pPr indent="-323850" lvl="0" marL="457200" rtl="0" algn="l">
              <a:spcBef>
                <a:spcPts val="0"/>
              </a:spcBef>
              <a:spcAft>
                <a:spcPts val="0"/>
              </a:spcAft>
              <a:buSzPts val="1500"/>
              <a:buFont typeface="Catamaran"/>
              <a:buChar char="-"/>
            </a:pPr>
            <a:r>
              <a:rPr lang="en" sz="1500">
                <a:latin typeface="Catamaran"/>
                <a:ea typeface="Catamaran"/>
                <a:cs typeface="Catamaran"/>
                <a:sym typeface="Catamaran"/>
              </a:rPr>
              <a:t>Standard Deviation in the Bronx is much higher than that of Manhattan</a:t>
            </a:r>
            <a:endParaRPr sz="1500">
              <a:latin typeface="Catamaran"/>
              <a:ea typeface="Catamaran"/>
              <a:cs typeface="Catamaran"/>
              <a:sym typeface="Catamaran"/>
            </a:endParaRPr>
          </a:p>
          <a:p>
            <a:pPr indent="0" lvl="0" marL="457200" rtl="0" algn="l">
              <a:spcBef>
                <a:spcPts val="0"/>
              </a:spcBef>
              <a:spcAft>
                <a:spcPts val="0"/>
              </a:spcAft>
              <a:buNone/>
            </a:pPr>
            <a:r>
              <a:t/>
            </a:r>
            <a:endParaRPr sz="1500">
              <a:latin typeface="Catamaran"/>
              <a:ea typeface="Catamaran"/>
              <a:cs typeface="Catamaran"/>
              <a:sym typeface="Catamaran"/>
            </a:endParaRPr>
          </a:p>
          <a:p>
            <a:pPr indent="-323850" lvl="0" marL="457200" rtl="0" algn="l">
              <a:spcBef>
                <a:spcPts val="0"/>
              </a:spcBef>
              <a:spcAft>
                <a:spcPts val="0"/>
              </a:spcAft>
              <a:buSzPts val="1500"/>
              <a:buFont typeface="Catamaran"/>
              <a:buChar char="-"/>
            </a:pPr>
            <a:r>
              <a:rPr lang="en" sz="1500">
                <a:latin typeface="Catamaran"/>
                <a:ea typeface="Catamaran"/>
                <a:cs typeface="Catamaran"/>
                <a:sym typeface="Catamaran"/>
              </a:rPr>
              <a:t>There is more spread in the Bronx data, meaning that values are extremely high and extremely low</a:t>
            </a:r>
            <a:endParaRPr sz="1500">
              <a:latin typeface="Catamaran"/>
              <a:ea typeface="Catamaran"/>
              <a:cs typeface="Catamaran"/>
              <a:sym typeface="Catamaran"/>
            </a:endParaRPr>
          </a:p>
          <a:p>
            <a:pPr indent="0" lvl="0" marL="0" rtl="0" algn="l">
              <a:spcBef>
                <a:spcPts val="0"/>
              </a:spcBef>
              <a:spcAft>
                <a:spcPts val="0"/>
              </a:spcAft>
              <a:buNone/>
            </a:pPr>
            <a:r>
              <a:t/>
            </a:r>
            <a:endParaRPr sz="1500">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ctrTitle"/>
          </p:nvPr>
        </p:nvSpPr>
        <p:spPr>
          <a:xfrm>
            <a:off x="5108125" y="-1422925"/>
            <a:ext cx="3974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 Visualization 3</a:t>
            </a:r>
            <a:endParaRPr/>
          </a:p>
        </p:txBody>
      </p:sp>
      <p:pic>
        <p:nvPicPr>
          <p:cNvPr id="313" name="Google Shape;313;p38"/>
          <p:cNvPicPr preferRelativeResize="0"/>
          <p:nvPr/>
        </p:nvPicPr>
        <p:blipFill>
          <a:blip r:embed="rId3">
            <a:alphaModFix/>
          </a:blip>
          <a:stretch>
            <a:fillRect/>
          </a:stretch>
        </p:blipFill>
        <p:spPr>
          <a:xfrm>
            <a:off x="903500" y="455002"/>
            <a:ext cx="7145300" cy="3932150"/>
          </a:xfrm>
          <a:prstGeom prst="rect">
            <a:avLst/>
          </a:prstGeom>
          <a:noFill/>
          <a:ln>
            <a:noFill/>
          </a:ln>
        </p:spPr>
      </p:pic>
      <p:pic>
        <p:nvPicPr>
          <p:cNvPr id="314" name="Google Shape;314;p38"/>
          <p:cNvPicPr preferRelativeResize="0"/>
          <p:nvPr/>
        </p:nvPicPr>
        <p:blipFill>
          <a:blip r:embed="rId4">
            <a:alphaModFix/>
          </a:blip>
          <a:stretch>
            <a:fillRect/>
          </a:stretch>
        </p:blipFill>
        <p:spPr>
          <a:xfrm>
            <a:off x="67775" y="4552300"/>
            <a:ext cx="6023248" cy="486225"/>
          </a:xfrm>
          <a:prstGeom prst="rect">
            <a:avLst/>
          </a:prstGeom>
          <a:noFill/>
          <a:ln>
            <a:noFill/>
          </a:ln>
        </p:spPr>
      </p:pic>
      <p:sp>
        <p:nvSpPr>
          <p:cNvPr id="315" name="Google Shape;315;p38"/>
          <p:cNvSpPr txBox="1"/>
          <p:nvPr/>
        </p:nvSpPr>
        <p:spPr>
          <a:xfrm>
            <a:off x="7282425" y="2914525"/>
            <a:ext cx="1712700" cy="2124000"/>
          </a:xfrm>
          <a:prstGeom prst="rect">
            <a:avLst/>
          </a:prstGeom>
          <a:solidFill>
            <a:srgbClr val="9E9E9E">
              <a:alpha val="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This visualization substantiates insight 4 and insight 5: The measures of center and spread are shown through the median and overall range of the data for each borough.</a:t>
            </a:r>
            <a:endParaRPr>
              <a:latin typeface="Catamaran Light"/>
              <a:ea typeface="Catamaran Light"/>
              <a:cs typeface="Catamaran Light"/>
              <a:sym typeface="Catamaran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type="ctrTitle"/>
          </p:nvPr>
        </p:nvSpPr>
        <p:spPr>
          <a:xfrm>
            <a:off x="836645" y="30450"/>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Overall Results</a:t>
            </a:r>
            <a:endParaRPr u="sng"/>
          </a:p>
        </p:txBody>
      </p:sp>
      <p:sp>
        <p:nvSpPr>
          <p:cNvPr id="321" name="Google Shape;321;p39"/>
          <p:cNvSpPr txBox="1"/>
          <p:nvPr>
            <p:ph idx="4294967295" type="subTitle"/>
          </p:nvPr>
        </p:nvSpPr>
        <p:spPr>
          <a:xfrm flipH="1">
            <a:off x="720075" y="540000"/>
            <a:ext cx="5823600" cy="43956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Catamaran"/>
              <a:buChar char="●"/>
            </a:pPr>
            <a:r>
              <a:rPr lang="en">
                <a:latin typeface="Catamaran"/>
                <a:ea typeface="Catamaran"/>
                <a:cs typeface="Catamaran"/>
                <a:sym typeface="Catamaran"/>
              </a:rPr>
              <a:t>There are indicators in our cleaned data that show that there is a difference between EMS response times in high-income boroughs versus low-income boroughs.</a:t>
            </a:r>
            <a:endParaRPr>
              <a:latin typeface="Catamaran"/>
              <a:ea typeface="Catamaran"/>
              <a:cs typeface="Catamaran"/>
              <a:sym typeface="Catamaran"/>
            </a:endParaRPr>
          </a:p>
          <a:p>
            <a:pPr indent="0" lvl="0" marL="0" rtl="0" algn="l">
              <a:lnSpc>
                <a:spcPct val="100000"/>
              </a:lnSpc>
              <a:spcBef>
                <a:spcPts val="0"/>
              </a:spcBef>
              <a:spcAft>
                <a:spcPts val="0"/>
              </a:spcAft>
              <a:buNone/>
            </a:pPr>
            <a:r>
              <a:t/>
            </a:r>
            <a:endParaRPr>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a:p>
            <a:pPr indent="0" lvl="0" marL="0" rtl="0" algn="l">
              <a:spcBef>
                <a:spcPts val="1200"/>
              </a:spcBef>
              <a:spcAft>
                <a:spcPts val="0"/>
              </a:spcAft>
              <a:buNone/>
            </a:pPr>
            <a:r>
              <a:t/>
            </a:r>
            <a:endParaRPr>
              <a:latin typeface="Catamaran"/>
              <a:ea typeface="Catamaran"/>
              <a:cs typeface="Catamaran"/>
              <a:sym typeface="Catamaran"/>
            </a:endParaRPr>
          </a:p>
          <a:p>
            <a:pPr indent="-304800" lvl="0" marL="457200" rtl="0" algn="l">
              <a:spcBef>
                <a:spcPts val="1200"/>
              </a:spcBef>
              <a:spcAft>
                <a:spcPts val="0"/>
              </a:spcAft>
              <a:buClr>
                <a:schemeClr val="dk1"/>
              </a:buClr>
              <a:buSzPts val="1200"/>
              <a:buFont typeface="Catamaran"/>
              <a:buChar char="●"/>
            </a:pPr>
            <a:r>
              <a:rPr lang="en">
                <a:latin typeface="Catamaran"/>
                <a:ea typeface="Catamaran"/>
                <a:cs typeface="Catamaran"/>
                <a:sym typeface="Catamaran"/>
              </a:rPr>
              <a:t>Manipulating data into similar </a:t>
            </a:r>
            <a:r>
              <a:rPr lang="en">
                <a:latin typeface="Catamaran"/>
                <a:ea typeface="Catamaran"/>
                <a:cs typeface="Catamaran"/>
                <a:sym typeface="Catamaran"/>
              </a:rPr>
              <a:t>Data Frames</a:t>
            </a:r>
            <a:r>
              <a:rPr lang="en">
                <a:latin typeface="Catamaran"/>
                <a:ea typeface="Catamaran"/>
                <a:cs typeface="Catamaran"/>
                <a:sym typeface="Catamaran"/>
              </a:rPr>
              <a:t> using Pandas, numpy, etc., cleans data so that it can be cross referenced and compared with other datasets.</a:t>
            </a:r>
            <a:endParaRPr>
              <a:latin typeface="Catamaran"/>
              <a:ea typeface="Catamaran"/>
              <a:cs typeface="Catamaran"/>
              <a:sym typeface="Catamaran"/>
            </a:endParaRPr>
          </a:p>
          <a:p>
            <a:pPr indent="0" lvl="0" marL="457200" rtl="0" algn="l">
              <a:spcBef>
                <a:spcPts val="1200"/>
              </a:spcBef>
              <a:spcAft>
                <a:spcPts val="0"/>
              </a:spcAft>
              <a:buNone/>
            </a:pPr>
            <a:r>
              <a:t/>
            </a:r>
            <a:endParaRPr>
              <a:latin typeface="Catamaran"/>
              <a:ea typeface="Catamaran"/>
              <a:cs typeface="Catamaran"/>
              <a:sym typeface="Catamaran"/>
            </a:endParaRPr>
          </a:p>
          <a:p>
            <a:pPr indent="0" lvl="0" marL="0" rtl="0" algn="l">
              <a:spcBef>
                <a:spcPts val="1200"/>
              </a:spcBef>
              <a:spcAft>
                <a:spcPts val="0"/>
              </a:spcAft>
              <a:buNone/>
            </a:pPr>
            <a:r>
              <a:t/>
            </a:r>
            <a:endParaRPr>
              <a:latin typeface="Catamaran"/>
              <a:ea typeface="Catamaran"/>
              <a:cs typeface="Catamaran"/>
              <a:sym typeface="Catamaran"/>
            </a:endParaRPr>
          </a:p>
          <a:p>
            <a:pPr indent="-304800" lvl="0" marL="457200" rtl="0" algn="l">
              <a:spcBef>
                <a:spcPts val="1200"/>
              </a:spcBef>
              <a:spcAft>
                <a:spcPts val="0"/>
              </a:spcAft>
              <a:buClr>
                <a:srgbClr val="1F3333"/>
              </a:buClr>
              <a:buSzPts val="1200"/>
              <a:buFont typeface="Catamaran"/>
              <a:buChar char="●"/>
            </a:pPr>
            <a:r>
              <a:rPr lang="en">
                <a:solidFill>
                  <a:srgbClr val="1F3333"/>
                </a:solidFill>
                <a:latin typeface="Catamaran"/>
                <a:ea typeface="Catamaran"/>
                <a:cs typeface="Catamaran"/>
                <a:sym typeface="Catamaran"/>
              </a:rPr>
              <a:t>Parsing through our dataset with ~25M rows as Excel didn’t show all the rows of data</a:t>
            </a:r>
            <a:endParaRPr>
              <a:solidFill>
                <a:srgbClr val="1F3333"/>
              </a:solidFill>
              <a:latin typeface="Catamaran"/>
              <a:ea typeface="Catamaran"/>
              <a:cs typeface="Catamaran"/>
              <a:sym typeface="Catamaran"/>
            </a:endParaRPr>
          </a:p>
          <a:p>
            <a:pPr indent="-304800" lvl="1" marL="914400" rtl="0" algn="l">
              <a:spcBef>
                <a:spcPts val="0"/>
              </a:spcBef>
              <a:spcAft>
                <a:spcPts val="0"/>
              </a:spcAft>
              <a:buClr>
                <a:srgbClr val="1F3333"/>
              </a:buClr>
              <a:buSzPts val="1200"/>
              <a:buFont typeface="Catamaran"/>
              <a:buChar char="○"/>
            </a:pPr>
            <a:r>
              <a:rPr lang="en">
                <a:solidFill>
                  <a:srgbClr val="1F3333"/>
                </a:solidFill>
                <a:latin typeface="Catamaran"/>
                <a:ea typeface="Catamaran"/>
                <a:cs typeface="Catamaran"/>
                <a:sym typeface="Catamaran"/>
              </a:rPr>
              <a:t>We had to break the dataset up into chunks of data and only include the data relevant to our hypothesis</a:t>
            </a:r>
            <a:endParaRPr>
              <a:solidFill>
                <a:srgbClr val="1F3333"/>
              </a:solidFill>
              <a:latin typeface="Catamaran"/>
              <a:ea typeface="Catamaran"/>
              <a:cs typeface="Catamaran"/>
              <a:sym typeface="Catamaran"/>
            </a:endParaRPr>
          </a:p>
          <a:p>
            <a:pPr indent="-304800" lvl="0" marL="457200" rtl="0" algn="l">
              <a:spcBef>
                <a:spcPts val="0"/>
              </a:spcBef>
              <a:spcAft>
                <a:spcPts val="0"/>
              </a:spcAft>
              <a:buClr>
                <a:srgbClr val="1F3333"/>
              </a:buClr>
              <a:buSzPts val="1200"/>
              <a:buFont typeface="Catamaran"/>
              <a:buChar char="●"/>
            </a:pPr>
            <a:r>
              <a:rPr lang="en">
                <a:solidFill>
                  <a:srgbClr val="1F3333"/>
                </a:solidFill>
                <a:latin typeface="Catamaran"/>
                <a:ea typeface="Catamaran"/>
                <a:cs typeface="Catamaran"/>
                <a:sym typeface="Catamaran"/>
              </a:rPr>
              <a:t>Code regarding regression for predictive analytics within the HTML dataset</a:t>
            </a:r>
            <a:endParaRPr>
              <a:solidFill>
                <a:srgbClr val="1F3333"/>
              </a:solidFill>
              <a:latin typeface="Catamaran"/>
              <a:ea typeface="Catamaran"/>
              <a:cs typeface="Catamaran"/>
              <a:sym typeface="Catamaran"/>
            </a:endParaRPr>
          </a:p>
          <a:p>
            <a:pPr indent="-304800" lvl="1" marL="914400" rtl="0" algn="l">
              <a:spcBef>
                <a:spcPts val="0"/>
              </a:spcBef>
              <a:spcAft>
                <a:spcPts val="0"/>
              </a:spcAft>
              <a:buClr>
                <a:srgbClr val="1F3333"/>
              </a:buClr>
              <a:buSzPts val="1200"/>
              <a:buFont typeface="Catamaran"/>
              <a:buChar char="○"/>
            </a:pPr>
            <a:r>
              <a:rPr lang="en">
                <a:solidFill>
                  <a:srgbClr val="1F3333"/>
                </a:solidFill>
                <a:latin typeface="Catamaran"/>
                <a:ea typeface="Catamaran"/>
                <a:cs typeface="Catamaran"/>
                <a:sym typeface="Catamaran"/>
              </a:rPr>
              <a:t>Using different forms of linear regression in our code</a:t>
            </a:r>
            <a:endParaRPr>
              <a:solidFill>
                <a:srgbClr val="1F3333"/>
              </a:solidFill>
              <a:latin typeface="Catamaran"/>
              <a:ea typeface="Catamaran"/>
              <a:cs typeface="Catamaran"/>
              <a:sym typeface="Catamaran"/>
            </a:endParaRPr>
          </a:p>
          <a:p>
            <a:pPr indent="0" lvl="0" marL="0" rtl="0" algn="l">
              <a:spcBef>
                <a:spcPts val="1200"/>
              </a:spcBef>
              <a:spcAft>
                <a:spcPts val="0"/>
              </a:spcAft>
              <a:buNone/>
            </a:pPr>
            <a:r>
              <a:t/>
            </a:r>
            <a:endParaRPr>
              <a:highlight>
                <a:schemeClr val="lt1"/>
              </a:highlight>
              <a:latin typeface="Catamaran"/>
              <a:ea typeface="Catamaran"/>
              <a:cs typeface="Catamaran"/>
              <a:sym typeface="Catamaran"/>
            </a:endParaRPr>
          </a:p>
          <a:p>
            <a:pPr indent="0" lvl="0" marL="0" rtl="0" algn="l">
              <a:spcBef>
                <a:spcPts val="1200"/>
              </a:spcBef>
              <a:spcAft>
                <a:spcPts val="0"/>
              </a:spcAft>
              <a:buNone/>
            </a:pPr>
            <a:r>
              <a:t/>
            </a:r>
            <a:endParaRPr>
              <a:solidFill>
                <a:srgbClr val="A29B92"/>
              </a:solidFill>
              <a:highlight>
                <a:schemeClr val="lt1"/>
              </a:highlight>
              <a:latin typeface="Catamaran"/>
              <a:ea typeface="Catamaran"/>
              <a:cs typeface="Catamaran"/>
              <a:sym typeface="Catamaran"/>
            </a:endParaRPr>
          </a:p>
          <a:p>
            <a:pPr indent="0" lvl="0" marL="0" rtl="0" algn="l">
              <a:spcBef>
                <a:spcPts val="1200"/>
              </a:spcBef>
              <a:spcAft>
                <a:spcPts val="1200"/>
              </a:spcAft>
              <a:buNone/>
            </a:pPr>
            <a:r>
              <a:t/>
            </a:r>
            <a:endParaRPr>
              <a:latin typeface="Catamaran"/>
              <a:ea typeface="Catamaran"/>
              <a:cs typeface="Catamaran"/>
              <a:sym typeface="Catamaran"/>
            </a:endParaRPr>
          </a:p>
        </p:txBody>
      </p:sp>
      <p:sp>
        <p:nvSpPr>
          <p:cNvPr id="322" name="Google Shape;322;p3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flipH="1" rot="-5400000">
            <a:off x="7397425" y="3305850"/>
            <a:ext cx="891300" cy="2784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ctrTitle"/>
          </p:nvPr>
        </p:nvSpPr>
        <p:spPr>
          <a:xfrm>
            <a:off x="632826" y="1436800"/>
            <a:ext cx="4501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&amp; Takeaways</a:t>
            </a:r>
            <a:endParaRPr/>
          </a:p>
        </p:txBody>
      </p:sp>
      <p:sp>
        <p:nvSpPr>
          <p:cNvPr id="325" name="Google Shape;325;p39"/>
          <p:cNvSpPr txBox="1"/>
          <p:nvPr>
            <p:ph type="ctrTitle"/>
          </p:nvPr>
        </p:nvSpPr>
        <p:spPr>
          <a:xfrm>
            <a:off x="714350" y="2761500"/>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cxnSp>
        <p:nvCxnSpPr>
          <p:cNvPr id="326" name="Google Shape;326;p39"/>
          <p:cNvCxnSpPr/>
          <p:nvPr/>
        </p:nvCxnSpPr>
        <p:spPr>
          <a:xfrm flipH="1" rot="10800000">
            <a:off x="170450" y="256050"/>
            <a:ext cx="543900" cy="36300"/>
          </a:xfrm>
          <a:prstGeom prst="straightConnector1">
            <a:avLst/>
          </a:prstGeom>
          <a:noFill/>
          <a:ln cap="flat" cmpd="sng" w="19050">
            <a:solidFill>
              <a:schemeClr val="accent1"/>
            </a:solidFill>
            <a:prstDash val="solid"/>
            <a:round/>
            <a:headEnd len="med" w="med" type="none"/>
            <a:tailEnd len="med" w="med" type="triangle"/>
          </a:ln>
        </p:spPr>
      </p:cxnSp>
      <p:pic>
        <p:nvPicPr>
          <p:cNvPr id="327" name="Google Shape;327;p39"/>
          <p:cNvPicPr preferRelativeResize="0"/>
          <p:nvPr/>
        </p:nvPicPr>
        <p:blipFill>
          <a:blip r:embed="rId3">
            <a:alphaModFix/>
          </a:blip>
          <a:stretch>
            <a:fillRect/>
          </a:stretch>
        </p:blipFill>
        <p:spPr>
          <a:xfrm>
            <a:off x="6298575" y="3767750"/>
            <a:ext cx="2784000" cy="12995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ctrTitle"/>
          </p:nvPr>
        </p:nvSpPr>
        <p:spPr>
          <a:xfrm>
            <a:off x="836645" y="30450"/>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Purpose &amp; Interest</a:t>
            </a:r>
            <a:endParaRPr u="sng"/>
          </a:p>
        </p:txBody>
      </p:sp>
      <p:sp>
        <p:nvSpPr>
          <p:cNvPr id="129" name="Google Shape;129;p23"/>
          <p:cNvSpPr txBox="1"/>
          <p:nvPr>
            <p:ph idx="4294967295" type="subTitle"/>
          </p:nvPr>
        </p:nvSpPr>
        <p:spPr>
          <a:xfrm flipH="1">
            <a:off x="720075" y="540000"/>
            <a:ext cx="5823600" cy="43956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Catamaran"/>
              <a:buChar char="●"/>
            </a:pPr>
            <a:r>
              <a:rPr lang="en">
                <a:latin typeface="Catamaran"/>
                <a:ea typeface="Catamaran"/>
                <a:cs typeface="Catamaran"/>
                <a:sym typeface="Catamaran"/>
              </a:rPr>
              <a:t>Disparity in healthcare accessibility in marginalized communities versus communities of privilege</a:t>
            </a:r>
            <a:endParaRPr>
              <a:latin typeface="Catamaran"/>
              <a:ea typeface="Catamaran"/>
              <a:cs typeface="Catamaran"/>
              <a:sym typeface="Catamaran"/>
            </a:endParaRPr>
          </a:p>
          <a:p>
            <a:pPr indent="-304800" lvl="0" marL="457200" rtl="0" algn="l">
              <a:lnSpc>
                <a:spcPct val="100000"/>
              </a:lnSpc>
              <a:spcBef>
                <a:spcPts val="0"/>
              </a:spcBef>
              <a:spcAft>
                <a:spcPts val="0"/>
              </a:spcAft>
              <a:buClr>
                <a:schemeClr val="dk1"/>
              </a:buClr>
              <a:buSzPts val="1200"/>
              <a:buFont typeface="Catamaran"/>
              <a:buChar char="●"/>
            </a:pPr>
            <a:r>
              <a:rPr lang="en">
                <a:latin typeface="Catamaran"/>
                <a:ea typeface="Catamaran"/>
                <a:cs typeface="Catamaran"/>
                <a:sym typeface="Catamaran"/>
              </a:rPr>
              <a:t>EMS Dispatch &amp; Response Times in New York City boroughs</a:t>
            </a:r>
            <a:endParaRPr>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lang="en">
                <a:latin typeface="Catamaran"/>
                <a:ea typeface="Catamaran"/>
                <a:cs typeface="Catamaran"/>
                <a:sym typeface="Catamaran"/>
              </a:rPr>
              <a:t>NYC has a large-scale model that displays extreme wealth disparities, densely concentrated populations, etc., that serve as a common indicator of wealthy and poorer areas.</a:t>
            </a:r>
            <a:endParaRPr>
              <a:latin typeface="Catamaran"/>
              <a:ea typeface="Catamaran"/>
              <a:cs typeface="Catamaran"/>
              <a:sym typeface="Catamaran"/>
            </a:endParaRPr>
          </a:p>
          <a:p>
            <a:pPr indent="0" lvl="0" marL="0" rtl="0" algn="l">
              <a:spcBef>
                <a:spcPts val="1200"/>
              </a:spcBef>
              <a:spcAft>
                <a:spcPts val="0"/>
              </a:spcAft>
              <a:buNone/>
            </a:pPr>
            <a:r>
              <a:t/>
            </a:r>
            <a:endParaRPr>
              <a:latin typeface="Catamaran"/>
              <a:ea typeface="Catamaran"/>
              <a:cs typeface="Catamaran"/>
              <a:sym typeface="Catamaran"/>
            </a:endParaRPr>
          </a:p>
          <a:p>
            <a:pPr indent="-304800" lvl="0" marL="457200" rtl="0" algn="l">
              <a:spcBef>
                <a:spcPts val="1200"/>
              </a:spcBef>
              <a:spcAft>
                <a:spcPts val="0"/>
              </a:spcAft>
              <a:buClr>
                <a:schemeClr val="dk1"/>
              </a:buClr>
              <a:buSzPts val="1200"/>
              <a:buFont typeface="Catamaran"/>
              <a:buChar char="●"/>
            </a:pPr>
            <a:r>
              <a:rPr lang="en">
                <a:latin typeface="Catamaran"/>
                <a:ea typeface="Catamaran"/>
                <a:cs typeface="Catamaran"/>
                <a:sym typeface="Catamaran"/>
              </a:rPr>
              <a:t>Clean, analyze &amp; visualize data to gain insights on different factors regarding EMS Response Time</a:t>
            </a:r>
            <a:endParaRPr>
              <a:latin typeface="Catamaran"/>
              <a:ea typeface="Catamaran"/>
              <a:cs typeface="Catamaran"/>
              <a:sym typeface="Catamaran"/>
            </a:endParaRPr>
          </a:p>
          <a:p>
            <a:pPr indent="-304800" lvl="0" marL="457200" rtl="0" algn="l">
              <a:spcBef>
                <a:spcPts val="0"/>
              </a:spcBef>
              <a:spcAft>
                <a:spcPts val="0"/>
              </a:spcAft>
              <a:buClr>
                <a:schemeClr val="dk1"/>
              </a:buClr>
              <a:buSzPts val="1200"/>
              <a:buFont typeface="Catamaran"/>
              <a:buChar char="●"/>
            </a:pPr>
            <a:r>
              <a:rPr lang="en">
                <a:latin typeface="Catamaran"/>
                <a:ea typeface="Catamaran"/>
                <a:cs typeface="Catamaran"/>
                <a:sym typeface="Catamaran"/>
              </a:rPr>
              <a:t>Compare NYC boroughs based on Dispatch and Response Time</a:t>
            </a:r>
            <a:endParaRPr>
              <a:latin typeface="Catamaran"/>
              <a:ea typeface="Catamaran"/>
              <a:cs typeface="Catamaran"/>
              <a:sym typeface="Catamaran"/>
            </a:endParaRPr>
          </a:p>
          <a:p>
            <a:pPr indent="-304800" lvl="0" marL="457200" rtl="0" algn="l">
              <a:spcBef>
                <a:spcPts val="0"/>
              </a:spcBef>
              <a:spcAft>
                <a:spcPts val="0"/>
              </a:spcAft>
              <a:buClr>
                <a:schemeClr val="dk1"/>
              </a:buClr>
              <a:buSzPts val="1200"/>
              <a:buFont typeface="Catamaran"/>
              <a:buChar char="●"/>
            </a:pPr>
            <a:r>
              <a:rPr lang="en">
                <a:latin typeface="Catamaran"/>
                <a:ea typeface="Catamaran"/>
                <a:cs typeface="Catamaran"/>
                <a:sym typeface="Catamaran"/>
              </a:rPr>
              <a:t>Predict future demographic data using predictive analytics - use this to compare future EMS Response/Dispatch times</a:t>
            </a:r>
            <a:endParaRPr>
              <a:latin typeface="Catamaran"/>
              <a:ea typeface="Catamaran"/>
              <a:cs typeface="Catamaran"/>
              <a:sym typeface="Catamaran"/>
            </a:endParaRPr>
          </a:p>
          <a:p>
            <a:pPr indent="0" lvl="0" marL="0" rtl="0" algn="l">
              <a:spcBef>
                <a:spcPts val="1200"/>
              </a:spcBef>
              <a:spcAft>
                <a:spcPts val="0"/>
              </a:spcAft>
              <a:buNone/>
            </a:pPr>
            <a:r>
              <a:t/>
            </a:r>
            <a:endParaRPr>
              <a:latin typeface="Catamaran"/>
              <a:ea typeface="Catamaran"/>
              <a:cs typeface="Catamaran"/>
              <a:sym typeface="Catamaran"/>
            </a:endParaRPr>
          </a:p>
          <a:p>
            <a:pPr indent="0" lvl="0" marL="0" rtl="0" algn="l">
              <a:spcBef>
                <a:spcPts val="1200"/>
              </a:spcBef>
              <a:spcAft>
                <a:spcPts val="0"/>
              </a:spcAft>
              <a:buNone/>
            </a:pPr>
            <a:r>
              <a:t/>
            </a:r>
            <a:endParaRPr>
              <a:solidFill>
                <a:srgbClr val="1F3333"/>
              </a:solidFill>
              <a:latin typeface="Catamaran"/>
              <a:ea typeface="Catamaran"/>
              <a:cs typeface="Catamaran"/>
              <a:sym typeface="Catamaran"/>
            </a:endParaRPr>
          </a:p>
          <a:p>
            <a:pPr indent="0" lvl="0" marL="0" rtl="0" algn="l">
              <a:spcBef>
                <a:spcPts val="1200"/>
              </a:spcBef>
              <a:spcAft>
                <a:spcPts val="0"/>
              </a:spcAft>
              <a:buNone/>
            </a:pPr>
            <a:r>
              <a:rPr lang="en">
                <a:latin typeface="Catamaran"/>
                <a:ea typeface="Catamaran"/>
                <a:cs typeface="Catamaran"/>
                <a:sym typeface="Catamaran"/>
              </a:rPr>
              <a:t>We hypothesize that we will find statistically significant indicators that low-income boroughs do in fact receive significantly </a:t>
            </a:r>
            <a:r>
              <a:rPr b="1" lang="en">
                <a:latin typeface="Catamaran"/>
                <a:ea typeface="Catamaran"/>
                <a:cs typeface="Catamaran"/>
                <a:sym typeface="Catamaran"/>
              </a:rPr>
              <a:t>less emergency medical response resources </a:t>
            </a:r>
            <a:r>
              <a:rPr lang="en">
                <a:latin typeface="Catamaran"/>
                <a:ea typeface="Catamaran"/>
                <a:cs typeface="Catamaran"/>
                <a:sym typeface="Catamaran"/>
              </a:rPr>
              <a:t>than high-income boroughs on the basis of EMS efficiency.</a:t>
            </a:r>
            <a:endParaRPr>
              <a:latin typeface="Catamaran"/>
              <a:ea typeface="Catamaran"/>
              <a:cs typeface="Catamaran"/>
              <a:sym typeface="Catamaran"/>
            </a:endParaRPr>
          </a:p>
          <a:p>
            <a:pPr indent="0" lvl="0" marL="0" rtl="0" algn="l">
              <a:spcBef>
                <a:spcPts val="1200"/>
              </a:spcBef>
              <a:spcAft>
                <a:spcPts val="0"/>
              </a:spcAft>
              <a:buNone/>
            </a:pPr>
            <a:r>
              <a:t/>
            </a:r>
            <a:endParaRPr>
              <a:highlight>
                <a:schemeClr val="lt1"/>
              </a:highlight>
              <a:latin typeface="Catamaran"/>
              <a:ea typeface="Catamaran"/>
              <a:cs typeface="Catamaran"/>
              <a:sym typeface="Catamaran"/>
            </a:endParaRPr>
          </a:p>
          <a:p>
            <a:pPr indent="0" lvl="0" marL="0" rtl="0" algn="l">
              <a:spcBef>
                <a:spcPts val="1200"/>
              </a:spcBef>
              <a:spcAft>
                <a:spcPts val="0"/>
              </a:spcAft>
              <a:buNone/>
            </a:pPr>
            <a:r>
              <a:t/>
            </a:r>
            <a:endParaRPr>
              <a:solidFill>
                <a:srgbClr val="A29B92"/>
              </a:solidFill>
              <a:highlight>
                <a:schemeClr val="lt1"/>
              </a:highlight>
              <a:latin typeface="Catamaran"/>
              <a:ea typeface="Catamaran"/>
              <a:cs typeface="Catamaran"/>
              <a:sym typeface="Catamaran"/>
            </a:endParaRPr>
          </a:p>
          <a:p>
            <a:pPr indent="0" lvl="0" marL="0" rtl="0" algn="l">
              <a:spcBef>
                <a:spcPts val="1200"/>
              </a:spcBef>
              <a:spcAft>
                <a:spcPts val="1200"/>
              </a:spcAft>
              <a:buNone/>
            </a:pPr>
            <a:r>
              <a:t/>
            </a:r>
            <a:endParaRPr>
              <a:latin typeface="Catamaran"/>
              <a:ea typeface="Catamaran"/>
              <a:cs typeface="Catamaran"/>
              <a:sym typeface="Catamaran"/>
            </a:endParaRPr>
          </a:p>
        </p:txBody>
      </p:sp>
      <p:sp>
        <p:nvSpPr>
          <p:cNvPr id="130" name="Google Shape;130;p2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p:nvPr/>
        </p:nvSpPr>
        <p:spPr>
          <a:xfrm flipH="1" rot="-5400000">
            <a:off x="7397425" y="3305850"/>
            <a:ext cx="891300" cy="2784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type="ctrTitle"/>
          </p:nvPr>
        </p:nvSpPr>
        <p:spPr>
          <a:xfrm>
            <a:off x="720070" y="17787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133" name="Google Shape;133;p23"/>
          <p:cNvSpPr txBox="1"/>
          <p:nvPr>
            <p:ph type="ctrTitle"/>
          </p:nvPr>
        </p:nvSpPr>
        <p:spPr>
          <a:xfrm>
            <a:off x="720070" y="36548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 name="Shape 137"/>
        <p:cNvGrpSpPr/>
        <p:nvPr/>
      </p:nvGrpSpPr>
      <p:grpSpPr>
        <a:xfrm>
          <a:off x="0" y="0"/>
          <a:ext cx="0" cy="0"/>
          <a:chOff x="0" y="0"/>
          <a:chExt cx="0" cy="0"/>
        </a:xfrm>
      </p:grpSpPr>
      <p:sp>
        <p:nvSpPr>
          <p:cNvPr id="138" name="Google Shape;138;p24"/>
          <p:cNvSpPr/>
          <p:nvPr/>
        </p:nvSpPr>
        <p:spPr>
          <a:xfrm rot="-5400000">
            <a:off x="6349650" y="64382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ph type="ctrTitle"/>
          </p:nvPr>
        </p:nvSpPr>
        <p:spPr>
          <a:xfrm>
            <a:off x="5216000" y="710675"/>
            <a:ext cx="3104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Phase I: Dataset Collection</a:t>
            </a:r>
            <a:endParaRPr sz="2800">
              <a:solidFill>
                <a:schemeClr val="lt1"/>
              </a:solidFill>
            </a:endParaRPr>
          </a:p>
        </p:txBody>
      </p:sp>
      <p:sp>
        <p:nvSpPr>
          <p:cNvPr id="140" name="Google Shape;140;p24"/>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4"/>
          <p:cNvPicPr preferRelativeResize="0"/>
          <p:nvPr/>
        </p:nvPicPr>
        <p:blipFill>
          <a:blip r:embed="rId3">
            <a:alphaModFix/>
          </a:blip>
          <a:stretch>
            <a:fillRect/>
          </a:stretch>
        </p:blipFill>
        <p:spPr>
          <a:xfrm>
            <a:off x="627375" y="152400"/>
            <a:ext cx="3629025"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p:nvPr/>
        </p:nvSpPr>
        <p:spPr>
          <a:xfrm>
            <a:off x="5334000" y="533400"/>
            <a:ext cx="352500" cy="9543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3889388" y="3657600"/>
            <a:ext cx="352500" cy="9543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a:off x="6718313" y="3657600"/>
            <a:ext cx="352500" cy="9543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25"/>
          <p:cNvCxnSpPr/>
          <p:nvPr/>
        </p:nvCxnSpPr>
        <p:spPr>
          <a:xfrm rot="10800000">
            <a:off x="5426100" y="533400"/>
            <a:ext cx="0" cy="2095500"/>
          </a:xfrm>
          <a:prstGeom prst="straightConnector1">
            <a:avLst/>
          </a:prstGeom>
          <a:noFill/>
          <a:ln cap="flat" cmpd="sng" w="19050">
            <a:solidFill>
              <a:schemeClr val="accent1"/>
            </a:solidFill>
            <a:prstDash val="solid"/>
            <a:round/>
            <a:headEnd len="med" w="med" type="none"/>
            <a:tailEnd len="med" w="med" type="none"/>
          </a:ln>
        </p:spPr>
      </p:cxnSp>
      <p:sp>
        <p:nvSpPr>
          <p:cNvPr id="150" name="Google Shape;150;p25"/>
          <p:cNvSpPr txBox="1"/>
          <p:nvPr>
            <p:ph type="ctrTitle"/>
          </p:nvPr>
        </p:nvSpPr>
        <p:spPr>
          <a:xfrm rot="-479">
            <a:off x="317625" y="295342"/>
            <a:ext cx="4306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Process</a:t>
            </a:r>
            <a:endParaRPr/>
          </a:p>
        </p:txBody>
      </p:sp>
      <p:grpSp>
        <p:nvGrpSpPr>
          <p:cNvPr id="151" name="Google Shape;151;p25"/>
          <p:cNvGrpSpPr/>
          <p:nvPr/>
        </p:nvGrpSpPr>
        <p:grpSpPr>
          <a:xfrm>
            <a:off x="942975" y="2460601"/>
            <a:ext cx="6001362" cy="222300"/>
            <a:chOff x="1464850" y="436376"/>
            <a:chExt cx="6001362" cy="222300"/>
          </a:xfrm>
        </p:grpSpPr>
        <p:sp>
          <p:nvSpPr>
            <p:cNvPr id="152" name="Google Shape;152;p25"/>
            <p:cNvSpPr/>
            <p:nvPr/>
          </p:nvSpPr>
          <p:spPr>
            <a:xfrm>
              <a:off x="1464850"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4410215"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7243912"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2920366"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5831847"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25"/>
            <p:cNvCxnSpPr/>
            <p:nvPr/>
          </p:nvCxnSpPr>
          <p:spPr>
            <a:xfrm>
              <a:off x="1798637"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158" name="Google Shape;158;p25"/>
            <p:cNvCxnSpPr/>
            <p:nvPr/>
          </p:nvCxnSpPr>
          <p:spPr>
            <a:xfrm>
              <a:off x="3276248"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159" name="Google Shape;159;p25"/>
            <p:cNvCxnSpPr/>
            <p:nvPr/>
          </p:nvCxnSpPr>
          <p:spPr>
            <a:xfrm>
              <a:off x="4753898"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160" name="Google Shape;160;p25"/>
            <p:cNvCxnSpPr/>
            <p:nvPr/>
          </p:nvCxnSpPr>
          <p:spPr>
            <a:xfrm>
              <a:off x="6143961" y="547513"/>
              <a:ext cx="988200" cy="0"/>
            </a:xfrm>
            <a:prstGeom prst="straightConnector1">
              <a:avLst/>
            </a:prstGeom>
            <a:noFill/>
            <a:ln cap="flat" cmpd="sng" w="19050">
              <a:solidFill>
                <a:schemeClr val="dk1"/>
              </a:solidFill>
              <a:prstDash val="solid"/>
              <a:round/>
              <a:headEnd len="med" w="med" type="none"/>
              <a:tailEnd len="med" w="med" type="none"/>
            </a:ln>
          </p:spPr>
        </p:cxnSp>
      </p:grpSp>
      <p:sp>
        <p:nvSpPr>
          <p:cNvPr id="161" name="Google Shape;161;p25"/>
          <p:cNvSpPr txBox="1"/>
          <p:nvPr/>
        </p:nvSpPr>
        <p:spPr>
          <a:xfrm>
            <a:off x="5419800" y="705225"/>
            <a:ext cx="1851600" cy="67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atamaran Light"/>
                <a:ea typeface="Catamaran Light"/>
                <a:cs typeface="Catamaran Light"/>
                <a:sym typeface="Catamaran Light"/>
              </a:rPr>
              <a:t>Looked up demographics for NYC boroughs and found </a:t>
            </a:r>
            <a:r>
              <a:rPr lang="en" sz="1200">
                <a:solidFill>
                  <a:schemeClr val="dk1"/>
                </a:solidFill>
                <a:latin typeface="Catamaran Light"/>
                <a:ea typeface="Catamaran Light"/>
                <a:cs typeface="Catamaran Light"/>
                <a:sym typeface="Catamaran Light"/>
              </a:rPr>
              <a:t>relevant</a:t>
            </a:r>
            <a:r>
              <a:rPr lang="en" sz="1200">
                <a:solidFill>
                  <a:schemeClr val="dk1"/>
                </a:solidFill>
                <a:latin typeface="Catamaran Light"/>
                <a:ea typeface="Catamaran Light"/>
                <a:cs typeface="Catamaran Light"/>
                <a:sym typeface="Catamaran Light"/>
              </a:rPr>
              <a:t> data at:</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300">
                <a:solidFill>
                  <a:schemeClr val="dk1"/>
                </a:solidFill>
                <a:latin typeface="Catamaran"/>
                <a:ea typeface="Catamaran"/>
                <a:cs typeface="Catamaran"/>
                <a:sym typeface="Catamaran"/>
              </a:rPr>
              <a:t>furmancenter.org</a:t>
            </a:r>
            <a:endParaRPr sz="1200">
              <a:solidFill>
                <a:schemeClr val="dk1"/>
              </a:solidFill>
              <a:latin typeface="Catamaran Light"/>
              <a:ea typeface="Catamaran Light"/>
              <a:cs typeface="Catamaran Light"/>
              <a:sym typeface="Catamaran Light"/>
            </a:endParaRPr>
          </a:p>
        </p:txBody>
      </p:sp>
      <p:sp>
        <p:nvSpPr>
          <p:cNvPr id="162" name="Google Shape;162;p25"/>
          <p:cNvSpPr txBox="1"/>
          <p:nvPr/>
        </p:nvSpPr>
        <p:spPr>
          <a:xfrm>
            <a:off x="5400750" y="405075"/>
            <a:ext cx="1763700" cy="44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Livvic"/>
                <a:ea typeface="Livvic"/>
                <a:cs typeface="Livvic"/>
                <a:sym typeface="Livvic"/>
              </a:rPr>
              <a:t>Web Scraping</a:t>
            </a:r>
            <a:endParaRPr b="1" sz="1800">
              <a:solidFill>
                <a:schemeClr val="dk1"/>
              </a:solidFill>
              <a:latin typeface="Livvic"/>
              <a:ea typeface="Livvic"/>
              <a:cs typeface="Livvic"/>
              <a:sym typeface="Livvic"/>
            </a:endParaRPr>
          </a:p>
        </p:txBody>
      </p:sp>
      <p:cxnSp>
        <p:nvCxnSpPr>
          <p:cNvPr id="163" name="Google Shape;163;p25"/>
          <p:cNvCxnSpPr/>
          <p:nvPr/>
        </p:nvCxnSpPr>
        <p:spPr>
          <a:xfrm rot="10800000">
            <a:off x="3987825" y="258180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164" name="Google Shape;164;p25"/>
          <p:cNvSpPr txBox="1"/>
          <p:nvPr/>
        </p:nvSpPr>
        <p:spPr>
          <a:xfrm>
            <a:off x="4019625" y="3734440"/>
            <a:ext cx="18516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atamaran Light"/>
                <a:ea typeface="Catamaran Light"/>
                <a:cs typeface="Catamaran Light"/>
                <a:sym typeface="Catamaran Light"/>
              </a:rPr>
              <a:t>.csv was found at: </a:t>
            </a:r>
            <a:r>
              <a:rPr lang="en" sz="1200" u="sng">
                <a:solidFill>
                  <a:schemeClr val="hlink"/>
                </a:solidFill>
                <a:latin typeface="Catamaran Light"/>
                <a:ea typeface="Catamaran Light"/>
                <a:cs typeface="Catamaran Light"/>
                <a:sym typeface="Catamaran Light"/>
                <a:hlinkClick r:id="rId3"/>
              </a:rPr>
              <a:t>https://data.cityofnewyork.us/</a:t>
            </a:r>
            <a:r>
              <a:rPr lang="en" sz="1200">
                <a:solidFill>
                  <a:schemeClr val="dk1"/>
                </a:solidFill>
                <a:latin typeface="Catamaran Light"/>
                <a:ea typeface="Catamaran Light"/>
                <a:cs typeface="Catamaran Light"/>
                <a:sym typeface="Catamaran Light"/>
              </a:rPr>
              <a:t>, l</a:t>
            </a:r>
            <a:r>
              <a:rPr lang="en" sz="1200">
                <a:solidFill>
                  <a:schemeClr val="dk1"/>
                </a:solidFill>
                <a:latin typeface="Catamaran Light"/>
                <a:ea typeface="Catamaran Light"/>
                <a:cs typeface="Catamaran Light"/>
                <a:sym typeface="Catamaran Light"/>
              </a:rPr>
              <a:t>arge file with ~25M rows containing dispatch and response time, corresponding borough, etc.</a:t>
            </a:r>
            <a:endParaRPr sz="1200">
              <a:solidFill>
                <a:schemeClr val="dk1"/>
              </a:solidFill>
              <a:latin typeface="Catamaran Light"/>
              <a:ea typeface="Catamaran Light"/>
              <a:cs typeface="Catamaran Light"/>
              <a:sym typeface="Catamaran Light"/>
            </a:endParaRPr>
          </a:p>
        </p:txBody>
      </p:sp>
      <p:sp>
        <p:nvSpPr>
          <p:cNvPr id="165" name="Google Shape;165;p25"/>
          <p:cNvSpPr txBox="1"/>
          <p:nvPr/>
        </p:nvSpPr>
        <p:spPr>
          <a:xfrm>
            <a:off x="4000575" y="3361550"/>
            <a:ext cx="1333500" cy="4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Livvic"/>
                <a:ea typeface="Livvic"/>
                <a:cs typeface="Livvic"/>
                <a:sym typeface="Livvic"/>
              </a:rPr>
              <a:t>.csv Data</a:t>
            </a:r>
            <a:endParaRPr b="1" sz="1800">
              <a:solidFill>
                <a:schemeClr val="dk1"/>
              </a:solidFill>
              <a:latin typeface="Livvic"/>
              <a:ea typeface="Livvic"/>
              <a:cs typeface="Livvic"/>
              <a:sym typeface="Livvic"/>
            </a:endParaRPr>
          </a:p>
        </p:txBody>
      </p:sp>
      <p:sp>
        <p:nvSpPr>
          <p:cNvPr id="166" name="Google Shape;166;p25"/>
          <p:cNvSpPr txBox="1"/>
          <p:nvPr/>
        </p:nvSpPr>
        <p:spPr>
          <a:xfrm>
            <a:off x="254575" y="2682890"/>
            <a:ext cx="1851600" cy="64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Catamaran Light"/>
                <a:ea typeface="Catamaran Light"/>
                <a:cs typeface="Catamaran Light"/>
                <a:sym typeface="Catamaran Light"/>
              </a:rPr>
              <a:t>We looked up emergency response rate records for NYC for datasets, found relevant data in government websites</a:t>
            </a:r>
            <a:endParaRPr sz="1200">
              <a:solidFill>
                <a:schemeClr val="dk1"/>
              </a:solidFill>
              <a:latin typeface="Catamaran Light"/>
              <a:ea typeface="Catamaran Light"/>
              <a:cs typeface="Catamaran Light"/>
              <a:sym typeface="Catamaran Light"/>
            </a:endParaRPr>
          </a:p>
        </p:txBody>
      </p:sp>
      <p:sp>
        <p:nvSpPr>
          <p:cNvPr id="167" name="Google Shape;167;p25"/>
          <p:cNvSpPr txBox="1"/>
          <p:nvPr/>
        </p:nvSpPr>
        <p:spPr>
          <a:xfrm>
            <a:off x="254575" y="1760475"/>
            <a:ext cx="1763700" cy="42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chemeClr val="dk1"/>
                </a:solidFill>
                <a:latin typeface="Livvic"/>
                <a:ea typeface="Livvic"/>
                <a:cs typeface="Livvic"/>
                <a:sym typeface="Livvic"/>
              </a:rPr>
              <a:t>Collecting Data</a:t>
            </a:r>
            <a:endParaRPr b="1" sz="1800">
              <a:solidFill>
                <a:schemeClr val="dk1"/>
              </a:solidFill>
              <a:latin typeface="Livvic"/>
              <a:ea typeface="Livvic"/>
              <a:cs typeface="Livvic"/>
              <a:sym typeface="Livvic"/>
            </a:endParaRPr>
          </a:p>
        </p:txBody>
      </p:sp>
      <p:cxnSp>
        <p:nvCxnSpPr>
          <p:cNvPr id="168" name="Google Shape;168;p25"/>
          <p:cNvCxnSpPr/>
          <p:nvPr/>
        </p:nvCxnSpPr>
        <p:spPr>
          <a:xfrm rot="10800000">
            <a:off x="6835800" y="258180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169" name="Google Shape;169;p25"/>
          <p:cNvSpPr txBox="1"/>
          <p:nvPr/>
        </p:nvSpPr>
        <p:spPr>
          <a:xfrm>
            <a:off x="6858075" y="3963040"/>
            <a:ext cx="18516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atamaran Light"/>
                <a:ea typeface="Catamaran Light"/>
                <a:cs typeface="Catamaran Light"/>
                <a:sym typeface="Catamaran Light"/>
              </a:rPr>
              <a:t>Found data from data.gov, contained data with all types of emergency response times &amp; number of incidents</a:t>
            </a:r>
            <a:endParaRPr sz="1200">
              <a:solidFill>
                <a:schemeClr val="dk1"/>
              </a:solidFill>
              <a:latin typeface="Catamaran Light"/>
              <a:ea typeface="Catamaran Light"/>
              <a:cs typeface="Catamaran Light"/>
              <a:sym typeface="Catamaran Light"/>
            </a:endParaRPr>
          </a:p>
        </p:txBody>
      </p:sp>
      <p:sp>
        <p:nvSpPr>
          <p:cNvPr id="170" name="Google Shape;170;p25"/>
          <p:cNvSpPr txBox="1"/>
          <p:nvPr/>
        </p:nvSpPr>
        <p:spPr>
          <a:xfrm>
            <a:off x="6839025" y="3437750"/>
            <a:ext cx="1603500" cy="4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Livvic"/>
                <a:ea typeface="Livvic"/>
                <a:cs typeface="Livvic"/>
                <a:sym typeface="Livvic"/>
              </a:rPr>
              <a:t>.json Data</a:t>
            </a:r>
            <a:endParaRPr b="1" sz="1800">
              <a:solidFill>
                <a:schemeClr val="dk1"/>
              </a:solidFill>
              <a:latin typeface="Livvic"/>
              <a:ea typeface="Livvic"/>
              <a:cs typeface="Livvic"/>
              <a:sym typeface="Livvic"/>
            </a:endParaRPr>
          </a:p>
        </p:txBody>
      </p:sp>
      <p:grpSp>
        <p:nvGrpSpPr>
          <p:cNvPr id="171" name="Google Shape;171;p25"/>
          <p:cNvGrpSpPr/>
          <p:nvPr/>
        </p:nvGrpSpPr>
        <p:grpSpPr>
          <a:xfrm>
            <a:off x="6595574" y="3642498"/>
            <a:ext cx="237000" cy="165624"/>
            <a:chOff x="4768575" y="2253950"/>
            <a:chExt cx="46300" cy="43875"/>
          </a:xfrm>
        </p:grpSpPr>
        <p:sp>
          <p:nvSpPr>
            <p:cNvPr id="172" name="Google Shape;172;p2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25"/>
          <p:cNvGrpSpPr/>
          <p:nvPr/>
        </p:nvGrpSpPr>
        <p:grpSpPr>
          <a:xfrm>
            <a:off x="3739686" y="3566285"/>
            <a:ext cx="237000" cy="165624"/>
            <a:chOff x="4768575" y="2253950"/>
            <a:chExt cx="46300" cy="43875"/>
          </a:xfrm>
        </p:grpSpPr>
        <p:sp>
          <p:nvSpPr>
            <p:cNvPr id="175" name="Google Shape;175;p2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25"/>
          <p:cNvGrpSpPr/>
          <p:nvPr/>
        </p:nvGrpSpPr>
        <p:grpSpPr>
          <a:xfrm>
            <a:off x="5097074" y="546210"/>
            <a:ext cx="237000" cy="165624"/>
            <a:chOff x="4768575" y="2253950"/>
            <a:chExt cx="46300" cy="43875"/>
          </a:xfrm>
        </p:grpSpPr>
        <p:sp>
          <p:nvSpPr>
            <p:cNvPr id="178" name="Google Shape;178;p2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3" name="Shape 183"/>
        <p:cNvGrpSpPr/>
        <p:nvPr/>
      </p:nvGrpSpPr>
      <p:grpSpPr>
        <a:xfrm>
          <a:off x="0" y="0"/>
          <a:ext cx="0" cy="0"/>
          <a:chOff x="0" y="0"/>
          <a:chExt cx="0" cy="0"/>
        </a:xfrm>
      </p:grpSpPr>
      <p:sp>
        <p:nvSpPr>
          <p:cNvPr id="184" name="Google Shape;184;p26"/>
          <p:cNvSpPr/>
          <p:nvPr/>
        </p:nvSpPr>
        <p:spPr>
          <a:xfrm rot="-5400000">
            <a:off x="6159075" y="375325"/>
            <a:ext cx="1594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txBox="1"/>
          <p:nvPr>
            <p:ph type="ctrTitle"/>
          </p:nvPr>
        </p:nvSpPr>
        <p:spPr>
          <a:xfrm>
            <a:off x="5404275" y="671725"/>
            <a:ext cx="3104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Phase II: Data Manipulation &amp; Cleaning</a:t>
            </a:r>
            <a:endParaRPr sz="2800">
              <a:solidFill>
                <a:schemeClr val="lt1"/>
              </a:solidFill>
            </a:endParaRPr>
          </a:p>
        </p:txBody>
      </p:sp>
      <p:sp>
        <p:nvSpPr>
          <p:cNvPr id="186" name="Google Shape;186;p26"/>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26"/>
          <p:cNvPicPr preferRelativeResize="0"/>
          <p:nvPr/>
        </p:nvPicPr>
        <p:blipFill>
          <a:blip r:embed="rId3">
            <a:alphaModFix/>
          </a:blip>
          <a:stretch>
            <a:fillRect/>
          </a:stretch>
        </p:blipFill>
        <p:spPr>
          <a:xfrm>
            <a:off x="523125" y="152400"/>
            <a:ext cx="3629025"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ctrTitle"/>
          </p:nvPr>
        </p:nvSpPr>
        <p:spPr>
          <a:xfrm>
            <a:off x="5980375" y="-412475"/>
            <a:ext cx="29565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Cleaning our Big Dataset (CSV)</a:t>
            </a:r>
            <a:endParaRPr/>
          </a:p>
        </p:txBody>
      </p:sp>
      <p:pic>
        <p:nvPicPr>
          <p:cNvPr id="193" name="Google Shape;193;p27"/>
          <p:cNvPicPr preferRelativeResize="0"/>
          <p:nvPr/>
        </p:nvPicPr>
        <p:blipFill>
          <a:blip r:embed="rId3">
            <a:alphaModFix/>
          </a:blip>
          <a:stretch>
            <a:fillRect/>
          </a:stretch>
        </p:blipFill>
        <p:spPr>
          <a:xfrm>
            <a:off x="61475" y="182825"/>
            <a:ext cx="5268302" cy="2837976"/>
          </a:xfrm>
          <a:prstGeom prst="rect">
            <a:avLst/>
          </a:prstGeom>
          <a:noFill/>
          <a:ln>
            <a:noFill/>
          </a:ln>
        </p:spPr>
      </p:pic>
      <p:pic>
        <p:nvPicPr>
          <p:cNvPr id="194" name="Google Shape;194;p27"/>
          <p:cNvPicPr preferRelativeResize="0"/>
          <p:nvPr/>
        </p:nvPicPr>
        <p:blipFill>
          <a:blip r:embed="rId4">
            <a:alphaModFix/>
          </a:blip>
          <a:stretch>
            <a:fillRect/>
          </a:stretch>
        </p:blipFill>
        <p:spPr>
          <a:xfrm>
            <a:off x="5162900" y="2347700"/>
            <a:ext cx="4141477" cy="2677276"/>
          </a:xfrm>
          <a:prstGeom prst="rect">
            <a:avLst/>
          </a:prstGeom>
          <a:noFill/>
          <a:ln>
            <a:noFill/>
          </a:ln>
        </p:spPr>
      </p:pic>
      <p:sp>
        <p:nvSpPr>
          <p:cNvPr id="195" name="Google Shape;195;p27"/>
          <p:cNvSpPr/>
          <p:nvPr/>
        </p:nvSpPr>
        <p:spPr>
          <a:xfrm>
            <a:off x="137675" y="3380600"/>
            <a:ext cx="4047000" cy="16443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txBox="1"/>
          <p:nvPr>
            <p:ph idx="4294967295" type="ctrTitle"/>
          </p:nvPr>
        </p:nvSpPr>
        <p:spPr>
          <a:xfrm>
            <a:off x="-76200" y="3456800"/>
            <a:ext cx="4335300" cy="955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Char char="●"/>
            </a:pPr>
            <a:r>
              <a:rPr lang="en" sz="1100">
                <a:solidFill>
                  <a:schemeClr val="lt1"/>
                </a:solidFill>
              </a:rPr>
              <a:t>Since our </a:t>
            </a:r>
            <a:r>
              <a:rPr lang="en" sz="1100">
                <a:solidFill>
                  <a:schemeClr val="lt1"/>
                </a:solidFill>
              </a:rPr>
              <a:t>data  was ~25M rows, we split it into multiple chunks and only used the chunks with relevant data (from 2021).</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We dropped columns that were not relevant to the insights we wanted to find to support our hypothesis</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We renamed columns for readability, sorted it, and wrote it to files to cross reference it.</a:t>
            </a:r>
            <a:endParaRPr sz="11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p:nvPr/>
        </p:nvSpPr>
        <p:spPr>
          <a:xfrm rot="5400000">
            <a:off x="4273200" y="-4283700"/>
            <a:ext cx="597600" cy="91650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txBox="1"/>
          <p:nvPr>
            <p:ph type="ctrTitle"/>
          </p:nvPr>
        </p:nvSpPr>
        <p:spPr>
          <a:xfrm>
            <a:off x="5660600" y="-1422925"/>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Web Scraping</a:t>
            </a:r>
            <a:endParaRPr/>
          </a:p>
        </p:txBody>
      </p:sp>
      <p:pic>
        <p:nvPicPr>
          <p:cNvPr id="203" name="Google Shape;203;p28"/>
          <p:cNvPicPr preferRelativeResize="0"/>
          <p:nvPr/>
        </p:nvPicPr>
        <p:blipFill>
          <a:blip r:embed="rId3">
            <a:alphaModFix/>
          </a:blip>
          <a:stretch>
            <a:fillRect/>
          </a:stretch>
        </p:blipFill>
        <p:spPr>
          <a:xfrm>
            <a:off x="76200" y="213500"/>
            <a:ext cx="5159951" cy="3470777"/>
          </a:xfrm>
          <a:prstGeom prst="rect">
            <a:avLst/>
          </a:prstGeom>
          <a:noFill/>
          <a:ln>
            <a:noFill/>
          </a:ln>
        </p:spPr>
      </p:pic>
      <p:sp>
        <p:nvSpPr>
          <p:cNvPr id="204" name="Google Shape;204;p28"/>
          <p:cNvSpPr/>
          <p:nvPr/>
        </p:nvSpPr>
        <p:spPr>
          <a:xfrm>
            <a:off x="100450" y="3862650"/>
            <a:ext cx="3607500" cy="1202700"/>
          </a:xfrm>
          <a:prstGeom prst="rect">
            <a:avLst/>
          </a:prstGeom>
          <a:solidFill>
            <a:srgbClr val="CFC3AC">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txBox="1"/>
          <p:nvPr>
            <p:ph idx="4294967295" type="ctrTitle"/>
          </p:nvPr>
        </p:nvSpPr>
        <p:spPr>
          <a:xfrm>
            <a:off x="-54850" y="3913750"/>
            <a:ext cx="3607500" cy="48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atamaran"/>
              <a:buChar char="●"/>
            </a:pPr>
            <a:r>
              <a:rPr b="0" lang="en" sz="1300">
                <a:latin typeface="Catamaran"/>
                <a:ea typeface="Catamaran"/>
                <a:cs typeface="Catamaran"/>
                <a:sym typeface="Catamaran"/>
              </a:rPr>
              <a:t>Used BeautifulSoup to parse through data</a:t>
            </a:r>
            <a:endParaRPr b="0" sz="1300">
              <a:latin typeface="Catamaran"/>
              <a:ea typeface="Catamaran"/>
              <a:cs typeface="Catamaran"/>
              <a:sym typeface="Catamaran"/>
            </a:endParaRPr>
          </a:p>
          <a:p>
            <a:pPr indent="-311150" lvl="0" marL="457200" rtl="0" algn="l">
              <a:spcBef>
                <a:spcPts val="0"/>
              </a:spcBef>
              <a:spcAft>
                <a:spcPts val="0"/>
              </a:spcAft>
              <a:buSzPts val="1300"/>
              <a:buFont typeface="Catamaran"/>
              <a:buChar char="●"/>
            </a:pPr>
            <a:r>
              <a:rPr b="0" lang="en" sz="1300">
                <a:latin typeface="Catamaran"/>
                <a:ea typeface="Catamaran"/>
                <a:cs typeface="Catamaran"/>
                <a:sym typeface="Catamaran"/>
              </a:rPr>
              <a:t>Only appended relevant values to our list; added labelled values to DataFrame for easier </a:t>
            </a:r>
            <a:r>
              <a:rPr b="0" lang="en" sz="1300">
                <a:latin typeface="Catamaran"/>
                <a:ea typeface="Catamaran"/>
                <a:cs typeface="Catamaran"/>
                <a:sym typeface="Catamaran"/>
              </a:rPr>
              <a:t>comparison</a:t>
            </a:r>
            <a:r>
              <a:rPr b="0" lang="en" sz="1300">
                <a:latin typeface="Catamaran"/>
                <a:ea typeface="Catamaran"/>
                <a:cs typeface="Catamaran"/>
                <a:sym typeface="Catamaran"/>
              </a:rPr>
              <a:t> &amp; visualization</a:t>
            </a:r>
            <a:endParaRPr b="0" sz="1300">
              <a:latin typeface="Catamaran"/>
              <a:ea typeface="Catamaran"/>
              <a:cs typeface="Catamaran"/>
              <a:sym typeface="Catamaran"/>
            </a:endParaRPr>
          </a:p>
        </p:txBody>
      </p:sp>
      <p:pic>
        <p:nvPicPr>
          <p:cNvPr id="206" name="Google Shape;206;p28"/>
          <p:cNvPicPr preferRelativeResize="0"/>
          <p:nvPr/>
        </p:nvPicPr>
        <p:blipFill>
          <a:blip r:embed="rId4">
            <a:alphaModFix/>
          </a:blip>
          <a:stretch>
            <a:fillRect/>
          </a:stretch>
        </p:blipFill>
        <p:spPr>
          <a:xfrm>
            <a:off x="5363553" y="1523925"/>
            <a:ext cx="3679996" cy="3404178"/>
          </a:xfrm>
          <a:prstGeom prst="rect">
            <a:avLst/>
          </a:prstGeom>
          <a:noFill/>
          <a:ln>
            <a:noFill/>
          </a:ln>
        </p:spPr>
      </p:pic>
      <p:sp>
        <p:nvSpPr>
          <p:cNvPr id="207" name="Google Shape;207;p28"/>
          <p:cNvSpPr/>
          <p:nvPr/>
        </p:nvSpPr>
        <p:spPr>
          <a:xfrm>
            <a:off x="5065575" y="3684275"/>
            <a:ext cx="297900" cy="238500"/>
          </a:xfrm>
          <a:prstGeom prst="rightArrow">
            <a:avLst>
              <a:gd fmla="val 50000" name="adj1"/>
              <a:gd fmla="val 50000" name="adj2"/>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txBox="1"/>
          <p:nvPr/>
        </p:nvSpPr>
        <p:spPr>
          <a:xfrm>
            <a:off x="5490100" y="538725"/>
            <a:ext cx="3426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tamaran"/>
                <a:ea typeface="Catamaran"/>
                <a:cs typeface="Catamaran"/>
                <a:sym typeface="Catamaran"/>
              </a:rPr>
              <a:t>We wanted to extract only </a:t>
            </a:r>
            <a:r>
              <a:rPr b="1" lang="en" sz="1300">
                <a:solidFill>
                  <a:schemeClr val="accent5"/>
                </a:solidFill>
                <a:latin typeface="Catamaran"/>
                <a:ea typeface="Catamaran"/>
                <a:cs typeface="Catamaran"/>
                <a:sym typeface="Catamaran"/>
              </a:rPr>
              <a:t>median household income</a:t>
            </a:r>
            <a:r>
              <a:rPr b="1" lang="en" sz="1300">
                <a:solidFill>
                  <a:schemeClr val="dk1"/>
                </a:solidFill>
                <a:latin typeface="Catamaran"/>
                <a:ea typeface="Catamaran"/>
                <a:cs typeface="Catamaran"/>
                <a:sym typeface="Catamaran"/>
              </a:rPr>
              <a:t> </a:t>
            </a:r>
            <a:r>
              <a:rPr lang="en" sz="1300">
                <a:solidFill>
                  <a:schemeClr val="dk1"/>
                </a:solidFill>
                <a:latin typeface="Catamaran"/>
                <a:ea typeface="Catamaran"/>
                <a:cs typeface="Catamaran"/>
                <a:sym typeface="Catamaran"/>
              </a:rPr>
              <a:t>&amp; </a:t>
            </a:r>
            <a:r>
              <a:rPr b="1" lang="en" sz="1300">
                <a:solidFill>
                  <a:schemeClr val="accent3"/>
                </a:solidFill>
                <a:latin typeface="Catamaran"/>
                <a:ea typeface="Catamaran"/>
                <a:cs typeface="Catamaran"/>
                <a:sym typeface="Catamaran"/>
              </a:rPr>
              <a:t>poverty rates</a:t>
            </a:r>
            <a:r>
              <a:rPr lang="en" sz="1300">
                <a:solidFill>
                  <a:schemeClr val="dk1"/>
                </a:solidFill>
                <a:latin typeface="Catamaran"/>
                <a:ea typeface="Catamaran"/>
                <a:cs typeface="Catamaran"/>
                <a:sym typeface="Catamaran"/>
              </a:rPr>
              <a:t> across several years for each borough, and the website we used had many demographics we had to parse through.</a:t>
            </a:r>
            <a:endParaRPr sz="1300">
              <a:solidFill>
                <a:schemeClr val="dk1"/>
              </a:solidFill>
              <a:latin typeface="Catamaran"/>
              <a:ea typeface="Catamaran"/>
              <a:cs typeface="Catamaran"/>
              <a:sym typeface="Catamaran"/>
            </a:endParaRPr>
          </a:p>
        </p:txBody>
      </p:sp>
      <p:sp>
        <p:nvSpPr>
          <p:cNvPr id="209" name="Google Shape;209;p28"/>
          <p:cNvSpPr/>
          <p:nvPr/>
        </p:nvSpPr>
        <p:spPr>
          <a:xfrm>
            <a:off x="5065575" y="3913750"/>
            <a:ext cx="297900" cy="238500"/>
          </a:xfrm>
          <a:prstGeom prst="rightArrow">
            <a:avLst>
              <a:gd fmla="val 50000" name="adj1"/>
              <a:gd fmla="val 50000" name="adj2"/>
            </a:avLst>
          </a:pr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5363475" y="3708225"/>
            <a:ext cx="3706200" cy="417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p:nvPr/>
        </p:nvSpPr>
        <p:spPr>
          <a:xfrm>
            <a:off x="7814400" y="-57850"/>
            <a:ext cx="1329600" cy="3798600"/>
          </a:xfrm>
          <a:prstGeom prst="rect">
            <a:avLst/>
          </a:prstGeom>
          <a:solidFill>
            <a:srgbClr val="908269">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6709925" y="3845800"/>
            <a:ext cx="2271300" cy="1165200"/>
          </a:xfrm>
          <a:prstGeom prst="rect">
            <a:avLst/>
          </a:prstGeom>
          <a:solidFill>
            <a:srgbClr val="908269">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0" y="0"/>
            <a:ext cx="1329600" cy="4370100"/>
          </a:xfrm>
          <a:prstGeom prst="rect">
            <a:avLst/>
          </a:prstGeom>
          <a:solidFill>
            <a:srgbClr val="908269">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720000" y="137125"/>
            <a:ext cx="2700000" cy="11652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txBox="1"/>
          <p:nvPr>
            <p:ph type="ctrTitle"/>
          </p:nvPr>
        </p:nvSpPr>
        <p:spPr>
          <a:xfrm rot="5400000">
            <a:off x="6910506" y="1414622"/>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JSON data</a:t>
            </a:r>
            <a:endParaRPr/>
          </a:p>
        </p:txBody>
      </p:sp>
      <p:sp>
        <p:nvSpPr>
          <p:cNvPr id="220" name="Google Shape;220;p29"/>
          <p:cNvSpPr txBox="1"/>
          <p:nvPr>
            <p:ph idx="4" type="ctrTitle"/>
          </p:nvPr>
        </p:nvSpPr>
        <p:spPr>
          <a:xfrm>
            <a:off x="6832025" y="4446300"/>
            <a:ext cx="2083800" cy="38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chemeClr val="lt1"/>
                </a:solidFill>
              </a:rPr>
              <a:t>We used masking to only include severe, life threatening accidents for better data visualization</a:t>
            </a:r>
            <a:endParaRPr sz="1200">
              <a:solidFill>
                <a:schemeClr val="lt1"/>
              </a:solidFill>
            </a:endParaRPr>
          </a:p>
        </p:txBody>
      </p:sp>
      <p:sp>
        <p:nvSpPr>
          <p:cNvPr id="221" name="Google Shape;221;p29"/>
          <p:cNvSpPr txBox="1"/>
          <p:nvPr>
            <p:ph idx="2" type="ctrTitle"/>
          </p:nvPr>
        </p:nvSpPr>
        <p:spPr>
          <a:xfrm>
            <a:off x="760339" y="84960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Catamaran"/>
                <a:ea typeface="Catamaran"/>
                <a:cs typeface="Catamaran"/>
                <a:sym typeface="Catamaran"/>
              </a:rPr>
              <a:t>We appended relevant values from the .json to a Pandas Dataframe and only kept </a:t>
            </a:r>
            <a:r>
              <a:rPr lang="en" sz="1200">
                <a:solidFill>
                  <a:schemeClr val="accent6"/>
                </a:solidFill>
                <a:latin typeface="Catamaran"/>
                <a:ea typeface="Catamaran"/>
                <a:cs typeface="Catamaran"/>
                <a:sym typeface="Catamaran"/>
              </a:rPr>
              <a:t>columns</a:t>
            </a:r>
            <a:r>
              <a:rPr lang="en" sz="1200">
                <a:solidFill>
                  <a:schemeClr val="accent6"/>
                </a:solidFill>
                <a:latin typeface="Catamaran"/>
                <a:ea typeface="Catamaran"/>
                <a:cs typeface="Catamaran"/>
                <a:sym typeface="Catamaran"/>
              </a:rPr>
              <a:t> in the year matching to that of the big .csv for </a:t>
            </a:r>
            <a:r>
              <a:rPr lang="en" sz="1200">
                <a:solidFill>
                  <a:schemeClr val="accent6"/>
                </a:solidFill>
                <a:latin typeface="Catamaran"/>
                <a:ea typeface="Catamaran"/>
                <a:cs typeface="Catamaran"/>
                <a:sym typeface="Catamaran"/>
              </a:rPr>
              <a:t>comparison</a:t>
            </a:r>
            <a:r>
              <a:rPr lang="en" sz="1200">
                <a:solidFill>
                  <a:schemeClr val="accent6"/>
                </a:solidFill>
                <a:latin typeface="Catamaran"/>
                <a:ea typeface="Catamaran"/>
                <a:cs typeface="Catamaran"/>
                <a:sym typeface="Catamaran"/>
              </a:rPr>
              <a:t> purposes.</a:t>
            </a:r>
            <a:endParaRPr sz="1200">
              <a:solidFill>
                <a:schemeClr val="accent6"/>
              </a:solidFill>
              <a:latin typeface="Catamaran"/>
              <a:ea typeface="Catamaran"/>
              <a:cs typeface="Catamaran"/>
              <a:sym typeface="Catamaran"/>
            </a:endParaRPr>
          </a:p>
        </p:txBody>
      </p:sp>
      <p:pic>
        <p:nvPicPr>
          <p:cNvPr id="222" name="Google Shape;222;p29"/>
          <p:cNvPicPr preferRelativeResize="0"/>
          <p:nvPr/>
        </p:nvPicPr>
        <p:blipFill>
          <a:blip r:embed="rId3">
            <a:alphaModFix/>
          </a:blip>
          <a:stretch>
            <a:fillRect/>
          </a:stretch>
        </p:blipFill>
        <p:spPr>
          <a:xfrm>
            <a:off x="113400" y="1446050"/>
            <a:ext cx="6461899" cy="3189151"/>
          </a:xfrm>
          <a:prstGeom prst="rect">
            <a:avLst/>
          </a:prstGeom>
          <a:noFill/>
          <a:ln>
            <a:noFill/>
          </a:ln>
        </p:spPr>
      </p:pic>
      <p:sp>
        <p:nvSpPr>
          <p:cNvPr id="223" name="Google Shape;223;p29"/>
          <p:cNvSpPr/>
          <p:nvPr/>
        </p:nvSpPr>
        <p:spPr>
          <a:xfrm>
            <a:off x="3651975" y="122400"/>
            <a:ext cx="2700000" cy="1165200"/>
          </a:xfrm>
          <a:prstGeom prst="rect">
            <a:avLst/>
          </a:prstGeom>
          <a:solidFill>
            <a:srgbClr val="908269">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txBox="1"/>
          <p:nvPr>
            <p:ph idx="2" type="ctrTitle"/>
          </p:nvPr>
        </p:nvSpPr>
        <p:spPr>
          <a:xfrm>
            <a:off x="3692325" y="549275"/>
            <a:ext cx="2619300" cy="6090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en" sz="1200">
                <a:solidFill>
                  <a:schemeClr val="accent2"/>
                </a:solidFill>
                <a:latin typeface="Catamaran"/>
                <a:ea typeface="Catamaran"/>
                <a:cs typeface="Catamaran"/>
                <a:sym typeface="Catamaran"/>
              </a:rPr>
              <a:t>We u</a:t>
            </a:r>
            <a:r>
              <a:rPr b="0" lang="en" sz="1200">
                <a:solidFill>
                  <a:schemeClr val="accent2"/>
                </a:solidFill>
                <a:latin typeface="Catamaran"/>
                <a:ea typeface="Catamaran"/>
                <a:cs typeface="Catamaran"/>
                <a:sym typeface="Catamaran"/>
              </a:rPr>
              <a:t>sed json.load() to convert to a dictionary, converted dictionary to Pandas DataFrame and only included # of Incidents and Response Times</a:t>
            </a:r>
            <a:endParaRPr b="0" sz="1200">
              <a:solidFill>
                <a:schemeClr val="accent2"/>
              </a:solidFill>
              <a:latin typeface="Catamaran"/>
              <a:ea typeface="Catamaran"/>
              <a:cs typeface="Catamaran"/>
              <a:sym typeface="Catamar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8" name="Shape 228"/>
        <p:cNvGrpSpPr/>
        <p:nvPr/>
      </p:nvGrpSpPr>
      <p:grpSpPr>
        <a:xfrm>
          <a:off x="0" y="0"/>
          <a:ext cx="0" cy="0"/>
          <a:chOff x="0" y="0"/>
          <a:chExt cx="0" cy="0"/>
        </a:xfrm>
      </p:grpSpPr>
      <p:sp>
        <p:nvSpPr>
          <p:cNvPr id="229" name="Google Shape;229;p30"/>
          <p:cNvSpPr/>
          <p:nvPr/>
        </p:nvSpPr>
        <p:spPr>
          <a:xfrm rot="-5400000">
            <a:off x="6349650" y="64382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txBox="1"/>
          <p:nvPr>
            <p:ph type="ctrTitle"/>
          </p:nvPr>
        </p:nvSpPr>
        <p:spPr>
          <a:xfrm>
            <a:off x="5216000" y="710675"/>
            <a:ext cx="3104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Phase III: Data Analysis</a:t>
            </a:r>
            <a:endParaRPr sz="2800">
              <a:solidFill>
                <a:schemeClr val="lt1"/>
              </a:solidFill>
            </a:endParaRPr>
          </a:p>
        </p:txBody>
      </p:sp>
      <p:sp>
        <p:nvSpPr>
          <p:cNvPr id="231" name="Google Shape;231;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0"/>
          <p:cNvPicPr preferRelativeResize="0"/>
          <p:nvPr/>
        </p:nvPicPr>
        <p:blipFill>
          <a:blip r:embed="rId3">
            <a:alphaModFix/>
          </a:blip>
          <a:stretch>
            <a:fillRect/>
          </a:stretch>
        </p:blipFill>
        <p:spPr>
          <a:xfrm>
            <a:off x="850775" y="152400"/>
            <a:ext cx="3629025"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